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87" r:id="rId17"/>
    <p:sldId id="275" r:id="rId18"/>
    <p:sldId id="288" r:id="rId19"/>
    <p:sldId id="270" r:id="rId20"/>
    <p:sldId id="289" r:id="rId21"/>
    <p:sldId id="291" r:id="rId22"/>
    <p:sldId id="271" r:id="rId23"/>
    <p:sldId id="292" r:id="rId24"/>
    <p:sldId id="293" r:id="rId25"/>
    <p:sldId id="273" r:id="rId26"/>
    <p:sldId id="274" r:id="rId27"/>
    <p:sldId id="277" r:id="rId28"/>
    <p:sldId id="285" r:id="rId29"/>
    <p:sldId id="278" r:id="rId30"/>
    <p:sldId id="279" r:id="rId31"/>
    <p:sldId id="286" r:id="rId32"/>
    <p:sldId id="276" r:id="rId33"/>
    <p:sldId id="280" r:id="rId34"/>
    <p:sldId id="281" r:id="rId35"/>
    <p:sldId id="282" r:id="rId36"/>
    <p:sldId id="283" r:id="rId37"/>
    <p:sldId id="284" r:id="rId3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6" d="100"/>
          <a:sy n="66" d="100"/>
        </p:scale>
        <p:origin x="1282" y="7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10/29/2023</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3606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10/29/2023</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447808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10/29/2023</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89734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10/29/2023</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419753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10/29/2023</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6164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10/29/2023</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5597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10/29/2023</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90399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10/29/2023</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9107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10/29/2023</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21356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10/29/2023</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5528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10/29/2023</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49151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10/29/2023</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4956323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32" r:id="rId6"/>
    <p:sldLayoutId id="2147483728" r:id="rId7"/>
    <p:sldLayoutId id="2147483729" r:id="rId8"/>
    <p:sldLayoutId id="2147483730" r:id="rId9"/>
    <p:sldLayoutId id="2147483731" r:id="rId10"/>
    <p:sldLayoutId id="2147483733"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DB231FF-BC3E-6656-EA8C-E624C5C740DD}"/>
              </a:ext>
            </a:extLst>
          </p:cNvPr>
          <p:cNvSpPr>
            <a:spLocks noGrp="1"/>
          </p:cNvSpPr>
          <p:nvPr>
            <p:ph type="ctrTitle"/>
          </p:nvPr>
        </p:nvSpPr>
        <p:spPr>
          <a:xfrm>
            <a:off x="838200" y="1122363"/>
            <a:ext cx="6858000" cy="2387600"/>
          </a:xfrm>
        </p:spPr>
        <p:txBody>
          <a:bodyPr>
            <a:normAutofit/>
          </a:bodyPr>
          <a:lstStyle/>
          <a:p>
            <a:pPr algn="l"/>
            <a:r>
              <a:rPr lang="tr-TR">
                <a:gradFill flip="none" rotWithShape="1">
                  <a:gsLst>
                    <a:gs pos="0">
                      <a:schemeClr val="accent5">
                        <a:alpha val="70000"/>
                      </a:schemeClr>
                    </a:gs>
                    <a:gs pos="100000">
                      <a:schemeClr val="accent1">
                        <a:alpha val="70000"/>
                      </a:schemeClr>
                    </a:gs>
                  </a:gsLst>
                  <a:lin ang="0" scaled="1"/>
                  <a:tileRect/>
                </a:gradFill>
              </a:rPr>
              <a:t>UYGULAMALI SİNİR AĞLARI</a:t>
            </a:r>
          </a:p>
        </p:txBody>
      </p:sp>
      <p:sp>
        <p:nvSpPr>
          <p:cNvPr id="3" name="Alt Başlık 2">
            <a:extLst>
              <a:ext uri="{FF2B5EF4-FFF2-40B4-BE49-F238E27FC236}">
                <a16:creationId xmlns:a16="http://schemas.microsoft.com/office/drawing/2014/main" id="{6661F668-8E05-3ED0-8D8E-BB2E5A6EA45C}"/>
              </a:ext>
            </a:extLst>
          </p:cNvPr>
          <p:cNvSpPr>
            <a:spLocks noGrp="1"/>
          </p:cNvSpPr>
          <p:nvPr>
            <p:ph type="subTitle" idx="1"/>
          </p:nvPr>
        </p:nvSpPr>
        <p:spPr>
          <a:xfrm>
            <a:off x="838200" y="3602037"/>
            <a:ext cx="6858000" cy="2133599"/>
          </a:xfrm>
        </p:spPr>
        <p:txBody>
          <a:bodyPr>
            <a:normAutofit/>
          </a:bodyPr>
          <a:lstStyle/>
          <a:p>
            <a:pPr algn="l"/>
            <a:r>
              <a:rPr lang="tr-TR" sz="2200" dirty="0">
                <a:solidFill>
                  <a:schemeClr val="tx2">
                    <a:alpha val="60000"/>
                  </a:schemeClr>
                </a:solidFill>
              </a:rPr>
              <a:t>HAFTA 4</a:t>
            </a:r>
          </a:p>
          <a:p>
            <a:pPr algn="l"/>
            <a:endParaRPr lang="tr-TR" sz="2200" dirty="0">
              <a:solidFill>
                <a:schemeClr val="tx2">
                  <a:alpha val="60000"/>
                </a:schemeClr>
              </a:solidFill>
            </a:endParaRPr>
          </a:p>
          <a:p>
            <a:pPr algn="l"/>
            <a:endParaRPr lang="tr-TR" sz="2200" dirty="0">
              <a:solidFill>
                <a:schemeClr val="tx2">
                  <a:alpha val="60000"/>
                </a:schemeClr>
              </a:solidFill>
            </a:endParaRPr>
          </a:p>
          <a:p>
            <a:pPr algn="l"/>
            <a:r>
              <a:rPr lang="tr-TR" sz="2200" dirty="0">
                <a:solidFill>
                  <a:schemeClr val="tx2">
                    <a:alpha val="60000"/>
                  </a:schemeClr>
                </a:solidFill>
              </a:rPr>
              <a:t>Doç. Dr. Fatih ÖZYURT</a:t>
            </a:r>
          </a:p>
          <a:p>
            <a:pPr algn="l"/>
            <a:endParaRPr lang="tr-TR" sz="2200" dirty="0">
              <a:solidFill>
                <a:schemeClr val="tx2">
                  <a:alpha val="60000"/>
                </a:schemeClr>
              </a:solidFill>
            </a:endParaRPr>
          </a:p>
        </p:txBody>
      </p:sp>
      <p:pic>
        <p:nvPicPr>
          <p:cNvPr id="14" name="Picture 3">
            <a:extLst>
              <a:ext uri="{FF2B5EF4-FFF2-40B4-BE49-F238E27FC236}">
                <a16:creationId xmlns:a16="http://schemas.microsoft.com/office/drawing/2014/main" id="{B1B91197-4401-8FB6-69FD-3971C97AF3F6}"/>
              </a:ext>
            </a:extLst>
          </p:cNvPr>
          <p:cNvPicPr>
            <a:picLocks noChangeAspect="1"/>
          </p:cNvPicPr>
          <p:nvPr/>
        </p:nvPicPr>
        <p:blipFill rotWithShape="1">
          <a:blip r:embed="rId2">
            <a:alphaModFix/>
          </a:blip>
          <a:srcRect l="24553" r="35142" b="-2"/>
          <a:stretch/>
        </p:blipFill>
        <p:spPr>
          <a:xfrm>
            <a:off x="8081772" y="11"/>
            <a:ext cx="4110228" cy="6857989"/>
          </a:xfrm>
          <a:prstGeom prst="rect">
            <a:avLst/>
          </a:prstGeom>
        </p:spPr>
      </p:pic>
    </p:spTree>
    <p:extLst>
      <p:ext uri="{BB962C8B-B14F-4D97-AF65-F5344CB8AC3E}">
        <p14:creationId xmlns:p14="http://schemas.microsoft.com/office/powerpoint/2010/main" val="1920533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26">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2" name="Frame 5128">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A49A0FC-4AC9-0A5D-9688-D270F677C782}"/>
              </a:ext>
            </a:extLst>
          </p:cNvPr>
          <p:cNvSpPr>
            <a:spLocks noGrp="1"/>
          </p:cNvSpPr>
          <p:nvPr>
            <p:ph type="title"/>
          </p:nvPr>
        </p:nvSpPr>
        <p:spPr>
          <a:xfrm>
            <a:off x="838198" y="740771"/>
            <a:ext cx="10294073" cy="802433"/>
          </a:xfrm>
        </p:spPr>
        <p:txBody>
          <a:bodyPr anchor="b">
            <a:noAutofit/>
          </a:bodyPr>
          <a:lstStyle/>
          <a:p>
            <a:r>
              <a:rPr lang="tr-TR" sz="3600" dirty="0">
                <a:gradFill flip="none" rotWithShape="1">
                  <a:gsLst>
                    <a:gs pos="0">
                      <a:schemeClr val="accent5">
                        <a:alpha val="70000"/>
                      </a:schemeClr>
                    </a:gs>
                    <a:gs pos="100000">
                      <a:schemeClr val="accent1">
                        <a:alpha val="70000"/>
                      </a:schemeClr>
                    </a:gs>
                  </a:gsLst>
                  <a:lin ang="0" scaled="1"/>
                  <a:tileRect/>
                </a:gradFill>
              </a:rPr>
              <a:t>Derin Öğrenme - Görüntü İşleme Uygulamaları</a:t>
            </a:r>
          </a:p>
        </p:txBody>
      </p:sp>
      <p:sp>
        <p:nvSpPr>
          <p:cNvPr id="3" name="İçerik Yer Tutucusu 2">
            <a:extLst>
              <a:ext uri="{FF2B5EF4-FFF2-40B4-BE49-F238E27FC236}">
                <a16:creationId xmlns:a16="http://schemas.microsoft.com/office/drawing/2014/main" id="{6376E165-C2FD-25EF-7143-D2F4D39AD4D9}"/>
              </a:ext>
            </a:extLst>
          </p:cNvPr>
          <p:cNvSpPr>
            <a:spLocks noGrp="1"/>
          </p:cNvSpPr>
          <p:nvPr>
            <p:ph idx="1"/>
          </p:nvPr>
        </p:nvSpPr>
        <p:spPr>
          <a:xfrm>
            <a:off x="851841" y="1838473"/>
            <a:ext cx="5133393" cy="4329501"/>
          </a:xfrm>
        </p:spPr>
        <p:txBody>
          <a:bodyPr>
            <a:normAutofit/>
          </a:bodyPr>
          <a:lstStyle/>
          <a:p>
            <a:pPr algn="just">
              <a:lnSpc>
                <a:spcPct val="100000"/>
              </a:lnSpc>
            </a:pPr>
            <a:r>
              <a:rPr lang="tr-TR" sz="1200" b="1" dirty="0">
                <a:solidFill>
                  <a:schemeClr val="tx2">
                    <a:alpha val="60000"/>
                  </a:schemeClr>
                </a:solidFill>
              </a:rPr>
              <a:t>1. Tıp ve Sağlık Alanında Görüntü İşleme</a:t>
            </a:r>
          </a:p>
          <a:p>
            <a:pPr algn="just">
              <a:lnSpc>
                <a:spcPct val="100000"/>
              </a:lnSpc>
            </a:pPr>
            <a:r>
              <a:rPr lang="tr-TR" sz="1200" dirty="0">
                <a:solidFill>
                  <a:schemeClr val="tx2">
                    <a:alpha val="60000"/>
                  </a:schemeClr>
                </a:solidFill>
              </a:rPr>
              <a:t>Tıp ve sağlık alanında görüntü işleme, hastalık teşhisi, cerrahi planlama, tıbbi görüntü analizi ve daha birçok önemli uygulama içerir.</a:t>
            </a:r>
          </a:p>
          <a:p>
            <a:pPr algn="just">
              <a:lnSpc>
                <a:spcPct val="100000"/>
              </a:lnSpc>
            </a:pPr>
            <a:r>
              <a:rPr lang="tr-TR" sz="1200" b="1" i="1" dirty="0">
                <a:solidFill>
                  <a:schemeClr val="tx2">
                    <a:alpha val="60000"/>
                  </a:schemeClr>
                </a:solidFill>
              </a:rPr>
              <a:t>Hastalık Teşhisi: </a:t>
            </a:r>
            <a:r>
              <a:rPr lang="tr-TR" sz="1200" dirty="0">
                <a:solidFill>
                  <a:schemeClr val="tx2">
                    <a:alpha val="60000"/>
                  </a:schemeClr>
                </a:solidFill>
              </a:rPr>
              <a:t>Röntgenler, MRI ve CT taramaları gibi tıbbi görüntüler, hastalıkları teşhis etmek ve izlemek için kullanılır. Örneğin, mamografi görüntülerinin analizi ile meme kanseri teşhisi yapılabilir.</a:t>
            </a:r>
          </a:p>
          <a:p>
            <a:pPr algn="just">
              <a:lnSpc>
                <a:spcPct val="100000"/>
              </a:lnSpc>
            </a:pPr>
            <a:r>
              <a:rPr lang="tr-TR" sz="1200" b="1" i="1" dirty="0">
                <a:solidFill>
                  <a:schemeClr val="tx2">
                    <a:alpha val="60000"/>
                  </a:schemeClr>
                </a:solidFill>
              </a:rPr>
              <a:t>Cerrahi Planlama: </a:t>
            </a:r>
            <a:r>
              <a:rPr lang="tr-TR" sz="1200" dirty="0">
                <a:solidFill>
                  <a:schemeClr val="tx2">
                    <a:alpha val="60000"/>
                  </a:schemeClr>
                </a:solidFill>
              </a:rPr>
              <a:t>Cerrahlar, ameliyat sırasında en iyi yaklaşımı belirlemek ve cerrahi işlemleri planlamak için görüntü işleme tekniklerini kullanır. Özellikle 3D taramalar ve </a:t>
            </a:r>
            <a:r>
              <a:rPr lang="tr-TR" sz="1200" dirty="0" err="1">
                <a:solidFill>
                  <a:schemeClr val="tx2">
                    <a:alpha val="60000"/>
                  </a:schemeClr>
                </a:solidFill>
              </a:rPr>
              <a:t>nörocerrahi</a:t>
            </a:r>
            <a:r>
              <a:rPr lang="tr-TR" sz="1200" dirty="0">
                <a:solidFill>
                  <a:schemeClr val="tx2">
                    <a:alpha val="60000"/>
                  </a:schemeClr>
                </a:solidFill>
              </a:rPr>
              <a:t> için beyin görüntüleri bu alanda hayati öneme sahiptir.</a:t>
            </a:r>
          </a:p>
          <a:p>
            <a:pPr algn="just">
              <a:lnSpc>
                <a:spcPct val="100000"/>
              </a:lnSpc>
            </a:pPr>
            <a:r>
              <a:rPr lang="tr-TR" sz="1200" b="1" i="1" dirty="0">
                <a:solidFill>
                  <a:schemeClr val="tx2">
                    <a:alpha val="60000"/>
                  </a:schemeClr>
                </a:solidFill>
              </a:rPr>
              <a:t>Nöroloji: </a:t>
            </a:r>
            <a:r>
              <a:rPr lang="tr-TR" sz="1200" dirty="0">
                <a:solidFill>
                  <a:schemeClr val="tx2">
                    <a:alpha val="60000"/>
                  </a:schemeClr>
                </a:solidFill>
              </a:rPr>
              <a:t>Beyin görüntülemesi ve analiz ile epilepsi teşhisi, nörodejeneratif hastalıkların izlenmesi ve beyin faaliyetlerinin incelemesi gibi önemli uygulamaları içerir.</a:t>
            </a:r>
          </a:p>
          <a:p>
            <a:pPr algn="just">
              <a:lnSpc>
                <a:spcPct val="100000"/>
              </a:lnSpc>
            </a:pPr>
            <a:r>
              <a:rPr lang="tr-TR" sz="1200" b="1" i="1" dirty="0">
                <a:solidFill>
                  <a:schemeClr val="tx2">
                    <a:alpha val="60000"/>
                  </a:schemeClr>
                </a:solidFill>
              </a:rPr>
              <a:t>Örnek Proje: </a:t>
            </a:r>
            <a:r>
              <a:rPr lang="tr-TR" sz="1200" dirty="0">
                <a:solidFill>
                  <a:schemeClr val="tx2">
                    <a:alpha val="60000"/>
                  </a:schemeClr>
                </a:solidFill>
              </a:rPr>
              <a:t>Derin öğrenme kullanarak tıbbi görüntülerden organların otomatik olarak tanımlandığı bir sistem geliştirilebilir.</a:t>
            </a:r>
          </a:p>
          <a:p>
            <a:pPr algn="just">
              <a:lnSpc>
                <a:spcPct val="100000"/>
              </a:lnSpc>
            </a:pPr>
            <a:endParaRPr lang="tr-TR" sz="1200" dirty="0">
              <a:solidFill>
                <a:schemeClr val="tx2">
                  <a:alpha val="60000"/>
                </a:schemeClr>
              </a:solidFill>
            </a:endParaRPr>
          </a:p>
        </p:txBody>
      </p:sp>
      <p:pic>
        <p:nvPicPr>
          <p:cNvPr id="5122" name="Picture 2" descr="Görüntü İşleme Nedir ve Nerelerde Kullanılır? - ÇEYREK MÜHENDİS">
            <a:extLst>
              <a:ext uri="{FF2B5EF4-FFF2-40B4-BE49-F238E27FC236}">
                <a16:creationId xmlns:a16="http://schemas.microsoft.com/office/drawing/2014/main" id="{7831FD6E-C1BC-BD34-8880-11B434AC2022}"/>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6330895" y="2115345"/>
            <a:ext cx="5022907" cy="335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606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5" name="Rectangle 6150">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Frame 6152">
            <a:extLst>
              <a:ext uri="{FF2B5EF4-FFF2-40B4-BE49-F238E27FC236}">
                <a16:creationId xmlns:a16="http://schemas.microsoft.com/office/drawing/2014/main" id="{1566AC62-7AC7-4ED5-A03D-E28AC560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264EDDD-6333-06B1-AAE9-D3AA0A02387D}"/>
              </a:ext>
            </a:extLst>
          </p:cNvPr>
          <p:cNvSpPr>
            <a:spLocks noGrp="1"/>
          </p:cNvSpPr>
          <p:nvPr>
            <p:ph type="title"/>
          </p:nvPr>
        </p:nvSpPr>
        <p:spPr>
          <a:xfrm>
            <a:off x="659363" y="3952146"/>
            <a:ext cx="5992550" cy="1893649"/>
          </a:xfrm>
        </p:spPr>
        <p:txBody>
          <a:bodyPr anchor="t">
            <a:normAutofit fontScale="90000"/>
          </a:bodyPr>
          <a:lstStyle/>
          <a:p>
            <a:r>
              <a:rPr lang="tr-TR" sz="4400" dirty="0">
                <a:gradFill flip="none" rotWithShape="1">
                  <a:gsLst>
                    <a:gs pos="0">
                      <a:schemeClr val="accent5">
                        <a:alpha val="70000"/>
                      </a:schemeClr>
                    </a:gs>
                    <a:gs pos="100000">
                      <a:schemeClr val="accent1">
                        <a:alpha val="70000"/>
                      </a:schemeClr>
                    </a:gs>
                  </a:gsLst>
                  <a:lin ang="0" scaled="1"/>
                  <a:tileRect/>
                </a:gradFill>
              </a:rPr>
              <a:t>Derin Öğrenme - Görüntü İşleme Uygulamaları</a:t>
            </a:r>
          </a:p>
        </p:txBody>
      </p:sp>
      <p:pic>
        <p:nvPicPr>
          <p:cNvPr id="6146" name="Picture 2" descr="Endüstriyel Görüntü İşleme: Üretimde Verimlilik">
            <a:extLst>
              <a:ext uri="{FF2B5EF4-FFF2-40B4-BE49-F238E27FC236}">
                <a16:creationId xmlns:a16="http://schemas.microsoft.com/office/drawing/2014/main" id="{2DDE3990-BF2C-7B0E-3B48-EFAE88EEB7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5" r="1" b="18046"/>
          <a:stretch/>
        </p:blipFill>
        <p:spPr bwMode="auto">
          <a:xfrm>
            <a:off x="490506" y="487252"/>
            <a:ext cx="11211919" cy="2476979"/>
          </a:xfrm>
          <a:prstGeom prst="rect">
            <a:avLst/>
          </a:pr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5C7638DD-C9B0-051E-3148-60931F0F65F5}"/>
              </a:ext>
            </a:extLst>
          </p:cNvPr>
          <p:cNvSpPr>
            <a:spLocks noGrp="1"/>
          </p:cNvSpPr>
          <p:nvPr>
            <p:ph idx="1"/>
          </p:nvPr>
        </p:nvSpPr>
        <p:spPr>
          <a:xfrm>
            <a:off x="6680718" y="3217569"/>
            <a:ext cx="4851919" cy="2903313"/>
          </a:xfrm>
        </p:spPr>
        <p:txBody>
          <a:bodyPr anchor="t">
            <a:normAutofit lnSpcReduction="10000"/>
          </a:bodyPr>
          <a:lstStyle/>
          <a:p>
            <a:pPr algn="just">
              <a:lnSpc>
                <a:spcPct val="100000"/>
              </a:lnSpc>
            </a:pPr>
            <a:r>
              <a:rPr lang="tr-TR" sz="1100" b="1" dirty="0">
                <a:solidFill>
                  <a:schemeClr val="tx2">
                    <a:alpha val="60000"/>
                  </a:schemeClr>
                </a:solidFill>
              </a:rPr>
              <a:t>2. Otomasyon ve Endüstriyel Görüntü İşleme</a:t>
            </a:r>
            <a:endParaRPr lang="tr-TR" sz="1100" dirty="0">
              <a:solidFill>
                <a:schemeClr val="tx2">
                  <a:alpha val="60000"/>
                </a:schemeClr>
              </a:solidFill>
            </a:endParaRPr>
          </a:p>
          <a:p>
            <a:pPr algn="just">
              <a:lnSpc>
                <a:spcPct val="100000"/>
              </a:lnSpc>
            </a:pPr>
            <a:r>
              <a:rPr lang="tr-TR" sz="1100" dirty="0">
                <a:solidFill>
                  <a:schemeClr val="tx2">
                    <a:alpha val="60000"/>
                  </a:schemeClr>
                </a:solidFill>
              </a:rPr>
              <a:t>Otomasyon ve endüstriyel görüntü işleme, üretim hattında kalite kontrol, nesne izleme ve otomasyon için kullanılır.</a:t>
            </a:r>
          </a:p>
          <a:p>
            <a:pPr algn="just">
              <a:lnSpc>
                <a:spcPct val="100000"/>
              </a:lnSpc>
            </a:pPr>
            <a:r>
              <a:rPr lang="tr-TR" sz="1100" dirty="0">
                <a:solidFill>
                  <a:schemeClr val="tx2">
                    <a:alpha val="60000"/>
                  </a:schemeClr>
                </a:solidFill>
              </a:rPr>
              <a:t>Kalite Kontrol: Ürünlerin kalitesini görsel olarak kontrol etmek için görüntü işleme kullanılır. Örneğin, ambalajdaki kusurları tespit etmek veya otomobil montaj hattında hataları saptamak için kullanılabilir.</a:t>
            </a:r>
          </a:p>
          <a:p>
            <a:pPr algn="just">
              <a:lnSpc>
                <a:spcPct val="100000"/>
              </a:lnSpc>
            </a:pPr>
            <a:r>
              <a:rPr lang="tr-TR" sz="1100" dirty="0">
                <a:solidFill>
                  <a:schemeClr val="tx2">
                    <a:alpha val="60000"/>
                  </a:schemeClr>
                </a:solidFill>
              </a:rPr>
              <a:t>Nesne İzleme: Otomasyonlu depo yönetimi veya otonom taşıma araçları gibi uygulamalarda, nesneleri izlemek için görüntü işleme kullanılır.</a:t>
            </a:r>
          </a:p>
          <a:p>
            <a:pPr algn="just">
              <a:lnSpc>
                <a:spcPct val="100000"/>
              </a:lnSpc>
            </a:pPr>
            <a:endParaRPr lang="tr-TR" sz="1100" dirty="0">
              <a:solidFill>
                <a:schemeClr val="tx2">
                  <a:alpha val="60000"/>
                </a:schemeClr>
              </a:solidFill>
            </a:endParaRPr>
          </a:p>
          <a:p>
            <a:pPr algn="just">
              <a:lnSpc>
                <a:spcPct val="100000"/>
              </a:lnSpc>
            </a:pPr>
            <a:r>
              <a:rPr lang="tr-TR" sz="1100" dirty="0">
                <a:solidFill>
                  <a:schemeClr val="tx2">
                    <a:alpha val="60000"/>
                  </a:schemeClr>
                </a:solidFill>
              </a:rPr>
              <a:t>Örnek Proje: Üretim hattında ürünlerin doğru şekilde monte edildiğini ve kalitesinin kontrol edildiğini otomatik olarak izleyen bir sistem örnek olarak geliştirilebilir.</a:t>
            </a:r>
          </a:p>
          <a:p>
            <a:pPr algn="just">
              <a:lnSpc>
                <a:spcPct val="100000"/>
              </a:lnSpc>
            </a:pPr>
            <a:endParaRPr lang="tr-TR" sz="1100" dirty="0">
              <a:solidFill>
                <a:schemeClr val="tx2">
                  <a:alpha val="60000"/>
                </a:schemeClr>
              </a:solidFill>
            </a:endParaRPr>
          </a:p>
        </p:txBody>
      </p:sp>
    </p:spTree>
    <p:extLst>
      <p:ext uri="{BB962C8B-B14F-4D97-AF65-F5344CB8AC3E}">
        <p14:creationId xmlns:p14="http://schemas.microsoft.com/office/powerpoint/2010/main" val="2655249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9" name="Rectangle 7174">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Frame 7176">
            <a:extLst>
              <a:ext uri="{FF2B5EF4-FFF2-40B4-BE49-F238E27FC236}">
                <a16:creationId xmlns:a16="http://schemas.microsoft.com/office/drawing/2014/main" id="{1566AC62-7AC7-4ED5-A03D-E28AC560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A392836-4B85-2CB3-9027-98373FDDF7F0}"/>
              </a:ext>
            </a:extLst>
          </p:cNvPr>
          <p:cNvSpPr>
            <a:spLocks noGrp="1"/>
          </p:cNvSpPr>
          <p:nvPr>
            <p:ph type="title"/>
          </p:nvPr>
        </p:nvSpPr>
        <p:spPr>
          <a:xfrm>
            <a:off x="838201" y="4261449"/>
            <a:ext cx="5992550" cy="1299333"/>
          </a:xfrm>
        </p:spPr>
        <p:txBody>
          <a:bodyPr anchor="t">
            <a:normAutofit fontScale="90000"/>
          </a:bodyPr>
          <a:lstStyle/>
          <a:p>
            <a:r>
              <a:rPr lang="tr-TR" sz="4400" dirty="0">
                <a:gradFill flip="none" rotWithShape="1">
                  <a:gsLst>
                    <a:gs pos="0">
                      <a:schemeClr val="accent5">
                        <a:alpha val="70000"/>
                      </a:schemeClr>
                    </a:gs>
                    <a:gs pos="100000">
                      <a:schemeClr val="accent1">
                        <a:alpha val="70000"/>
                      </a:schemeClr>
                    </a:gs>
                  </a:gsLst>
                  <a:lin ang="0" scaled="1"/>
                  <a:tileRect/>
                </a:gradFill>
              </a:rPr>
              <a:t>Derin Öğrenme - Görüntü İşleme Uygulamaları</a:t>
            </a:r>
          </a:p>
        </p:txBody>
      </p:sp>
      <p:pic>
        <p:nvPicPr>
          <p:cNvPr id="7170" name="Picture 2" descr="Ben, nesne tanıma uygulamalarınızı yapabilirim - mustafakoca99 | Bionluk">
            <a:extLst>
              <a:ext uri="{FF2B5EF4-FFF2-40B4-BE49-F238E27FC236}">
                <a16:creationId xmlns:a16="http://schemas.microsoft.com/office/drawing/2014/main" id="{A31A8AA7-73ED-1647-A624-CED42972C7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208" r="1" b="18208"/>
          <a:stretch/>
        </p:blipFill>
        <p:spPr bwMode="auto">
          <a:xfrm>
            <a:off x="490506" y="487253"/>
            <a:ext cx="11211919" cy="2761592"/>
          </a:xfrm>
          <a:prstGeom prst="rect">
            <a:avLst/>
          </a:pr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8DE794D2-A7C2-73EA-A8BE-C3A098199E0B}"/>
              </a:ext>
            </a:extLst>
          </p:cNvPr>
          <p:cNvSpPr>
            <a:spLocks noGrp="1"/>
          </p:cNvSpPr>
          <p:nvPr>
            <p:ph idx="1"/>
          </p:nvPr>
        </p:nvSpPr>
        <p:spPr>
          <a:xfrm>
            <a:off x="6671388" y="3609156"/>
            <a:ext cx="4682411" cy="2603920"/>
          </a:xfrm>
        </p:spPr>
        <p:txBody>
          <a:bodyPr anchor="t">
            <a:normAutofit fontScale="92500" lnSpcReduction="10000"/>
          </a:bodyPr>
          <a:lstStyle/>
          <a:p>
            <a:pPr algn="just">
              <a:lnSpc>
                <a:spcPct val="100000"/>
              </a:lnSpc>
            </a:pPr>
            <a:r>
              <a:rPr lang="tr-TR" sz="1400" b="1" dirty="0">
                <a:solidFill>
                  <a:schemeClr val="tx2">
                    <a:alpha val="60000"/>
                  </a:schemeClr>
                </a:solidFill>
              </a:rPr>
              <a:t>3. Görüntü Tanıma ve Nesne Algılama</a:t>
            </a:r>
          </a:p>
          <a:p>
            <a:pPr algn="just">
              <a:lnSpc>
                <a:spcPct val="100000"/>
              </a:lnSpc>
            </a:pPr>
            <a:r>
              <a:rPr lang="tr-TR" sz="1400" dirty="0">
                <a:solidFill>
                  <a:schemeClr val="tx2">
                    <a:alpha val="60000"/>
                  </a:schemeClr>
                </a:solidFill>
              </a:rPr>
              <a:t>Görüntü tanıma ve nesne algılama, nesneleri tanıma, sınıflandırma ve takip etme yeteneğini içerir.</a:t>
            </a:r>
          </a:p>
          <a:p>
            <a:pPr algn="just">
              <a:lnSpc>
                <a:spcPct val="100000"/>
              </a:lnSpc>
            </a:pPr>
            <a:r>
              <a:rPr lang="tr-TR" sz="1400" b="1" dirty="0">
                <a:solidFill>
                  <a:schemeClr val="tx2">
                    <a:alpha val="60000"/>
                  </a:schemeClr>
                </a:solidFill>
              </a:rPr>
              <a:t>Otonom Araçlar: </a:t>
            </a:r>
            <a:r>
              <a:rPr lang="tr-TR" sz="1400" dirty="0">
                <a:solidFill>
                  <a:schemeClr val="tx2">
                    <a:alpha val="60000"/>
                  </a:schemeClr>
                </a:solidFill>
              </a:rPr>
              <a:t>Otonom araçlar, çevrelerini görüntü işleme ile algılar ve bu sayede güvenli sürüş yapar.</a:t>
            </a:r>
          </a:p>
          <a:p>
            <a:pPr algn="just">
              <a:lnSpc>
                <a:spcPct val="100000"/>
              </a:lnSpc>
            </a:pPr>
            <a:r>
              <a:rPr lang="tr-TR" sz="1400" b="1" dirty="0">
                <a:solidFill>
                  <a:schemeClr val="tx2">
                    <a:alpha val="60000"/>
                  </a:schemeClr>
                </a:solidFill>
              </a:rPr>
              <a:t>Güvenlik ve Gözetim: </a:t>
            </a:r>
            <a:r>
              <a:rPr lang="tr-TR" sz="1400" dirty="0">
                <a:solidFill>
                  <a:schemeClr val="tx2">
                    <a:alpha val="60000"/>
                  </a:schemeClr>
                </a:solidFill>
              </a:rPr>
              <a:t>Güvenlik kameraları, yüz tanıma, plaka tanıma ve nesne tanıma için görüntü işleme tekniklerini kullanır.</a:t>
            </a:r>
          </a:p>
          <a:p>
            <a:pPr algn="just">
              <a:lnSpc>
                <a:spcPct val="100000"/>
              </a:lnSpc>
            </a:pPr>
            <a:r>
              <a:rPr lang="tr-TR" sz="1400" b="1" dirty="0">
                <a:solidFill>
                  <a:schemeClr val="tx2">
                    <a:alpha val="60000"/>
                  </a:schemeClr>
                </a:solidFill>
              </a:rPr>
              <a:t>Örnek Proje: </a:t>
            </a:r>
            <a:r>
              <a:rPr lang="tr-TR" sz="1400" dirty="0">
                <a:solidFill>
                  <a:schemeClr val="tx2">
                    <a:alpha val="60000"/>
                  </a:schemeClr>
                </a:solidFill>
              </a:rPr>
              <a:t>Video gözetim sistemleri için yüz tanıma ve nesne izleme uygulaması örnek verilebilir.</a:t>
            </a:r>
          </a:p>
          <a:p>
            <a:pPr algn="just">
              <a:lnSpc>
                <a:spcPct val="100000"/>
              </a:lnSpc>
            </a:pPr>
            <a:endParaRPr lang="tr-TR" sz="1400" dirty="0">
              <a:solidFill>
                <a:schemeClr val="tx2">
                  <a:alpha val="60000"/>
                </a:schemeClr>
              </a:solidFill>
            </a:endParaRPr>
          </a:p>
        </p:txBody>
      </p:sp>
    </p:spTree>
    <p:extLst>
      <p:ext uri="{BB962C8B-B14F-4D97-AF65-F5344CB8AC3E}">
        <p14:creationId xmlns:p14="http://schemas.microsoft.com/office/powerpoint/2010/main" val="3023552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3" name="Rectangle 8198">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Neural Style Transfer: Derin Öğrenme ile Sanat Yaratmak | by Emre Cetin |  Medium">
            <a:extLst>
              <a:ext uri="{FF2B5EF4-FFF2-40B4-BE49-F238E27FC236}">
                <a16:creationId xmlns:a16="http://schemas.microsoft.com/office/drawing/2014/main" id="{E0D4E3A2-C4E7-06F4-1EA5-E8ADDE6EB32E}"/>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1427416" y="313989"/>
            <a:ext cx="8668308" cy="2533599"/>
          </a:xfrm>
          <a:prstGeom prst="rect">
            <a:avLst/>
          </a:pr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4FCE3689-5CD8-28BB-6EB3-14BD18470A1A}"/>
              </a:ext>
            </a:extLst>
          </p:cNvPr>
          <p:cNvSpPr>
            <a:spLocks noGrp="1"/>
          </p:cNvSpPr>
          <p:nvPr>
            <p:ph idx="1"/>
          </p:nvPr>
        </p:nvSpPr>
        <p:spPr>
          <a:xfrm>
            <a:off x="6457840" y="3161577"/>
            <a:ext cx="5464114" cy="3506642"/>
          </a:xfrm>
        </p:spPr>
        <p:txBody>
          <a:bodyPr anchor="t">
            <a:normAutofit fontScale="85000" lnSpcReduction="20000"/>
          </a:bodyPr>
          <a:lstStyle/>
          <a:p>
            <a:pPr algn="just">
              <a:lnSpc>
                <a:spcPct val="100000"/>
              </a:lnSpc>
            </a:pPr>
            <a:r>
              <a:rPr lang="tr-TR" sz="1400" b="1" dirty="0">
                <a:solidFill>
                  <a:schemeClr val="tx2">
                    <a:alpha val="60000"/>
                  </a:schemeClr>
                </a:solidFill>
              </a:rPr>
              <a:t>4. Eğlence ve Sanat Alanındaki Kullanımı</a:t>
            </a:r>
          </a:p>
          <a:p>
            <a:pPr algn="just">
              <a:lnSpc>
                <a:spcPct val="100000"/>
              </a:lnSpc>
            </a:pPr>
            <a:r>
              <a:rPr lang="tr-TR" sz="1400" dirty="0">
                <a:solidFill>
                  <a:schemeClr val="tx2">
                    <a:alpha val="60000"/>
                  </a:schemeClr>
                </a:solidFill>
              </a:rPr>
              <a:t>Eğlence ve sanat alanındaki görüntü işleme, özel efektlerin oluşturulması, oyun geliştirme, sanatsal ifade ve daha fazlası için kullanılır.</a:t>
            </a:r>
          </a:p>
          <a:p>
            <a:pPr algn="just">
              <a:lnSpc>
                <a:spcPct val="100000"/>
              </a:lnSpc>
            </a:pPr>
            <a:r>
              <a:rPr lang="tr-TR" sz="1400" b="1" dirty="0">
                <a:solidFill>
                  <a:schemeClr val="tx2">
                    <a:alpha val="60000"/>
                  </a:schemeClr>
                </a:solidFill>
              </a:rPr>
              <a:t>Film ve Oyun Efektleri: </a:t>
            </a:r>
            <a:r>
              <a:rPr lang="tr-TR" sz="1400" dirty="0">
                <a:solidFill>
                  <a:schemeClr val="tx2">
                    <a:alpha val="60000"/>
                  </a:schemeClr>
                </a:solidFill>
              </a:rPr>
              <a:t>Film ve oyun endüstrisi, görüntü işleme ile görsel efektler oluşturur. Canavarlar, uzaylılar ve fantastik dünyaların oluşturulmasında bu teknik büyük önem taşır.</a:t>
            </a:r>
          </a:p>
          <a:p>
            <a:pPr algn="just">
              <a:lnSpc>
                <a:spcPct val="100000"/>
              </a:lnSpc>
            </a:pPr>
            <a:r>
              <a:rPr lang="tr-TR" sz="1400" b="1" dirty="0">
                <a:solidFill>
                  <a:schemeClr val="tx2">
                    <a:alpha val="60000"/>
                  </a:schemeClr>
                </a:solidFill>
              </a:rPr>
              <a:t>Görüntü Stil Aktarımı: </a:t>
            </a:r>
            <a:r>
              <a:rPr lang="tr-TR" sz="1400" dirty="0">
                <a:solidFill>
                  <a:schemeClr val="tx2">
                    <a:alpha val="60000"/>
                  </a:schemeClr>
                </a:solidFill>
              </a:rPr>
              <a:t>Resimlerin stilini değiştirme ve ünlü sanatçıların tarzlarını taklit etme amacıyla kullanılır.</a:t>
            </a:r>
          </a:p>
          <a:p>
            <a:pPr algn="just">
              <a:lnSpc>
                <a:spcPct val="100000"/>
              </a:lnSpc>
            </a:pPr>
            <a:r>
              <a:rPr lang="tr-TR" sz="1400" b="1" dirty="0">
                <a:solidFill>
                  <a:schemeClr val="tx2">
                    <a:alpha val="60000"/>
                  </a:schemeClr>
                </a:solidFill>
              </a:rPr>
              <a:t>Örnek Proje: </a:t>
            </a:r>
            <a:r>
              <a:rPr lang="tr-TR" sz="1400" dirty="0">
                <a:solidFill>
                  <a:schemeClr val="tx2">
                    <a:alpha val="60000"/>
                  </a:schemeClr>
                </a:solidFill>
              </a:rPr>
              <a:t>Bir mobil uygulama geliştirin ve kullanıcılara resimlerini ünlü sanatçıların resimlerinin tarzında yeniden oluşturma veya popüler filmlerin afişlerine dönüştürme işlemi uygulanabilir. Örneğin elinizdeki herhangi bir görüntüyü « Yıldızlı Gece Tablosu» formatına dönüştürebilirsiniz.</a:t>
            </a:r>
          </a:p>
          <a:p>
            <a:pPr algn="just">
              <a:lnSpc>
                <a:spcPct val="100000"/>
              </a:lnSpc>
            </a:pPr>
            <a:r>
              <a:rPr lang="tr-TR" sz="1400" dirty="0">
                <a:solidFill>
                  <a:schemeClr val="tx2">
                    <a:alpha val="60000"/>
                  </a:schemeClr>
                </a:solidFill>
              </a:rPr>
              <a:t>Bu alanlardaki örnek projeler, görüntü işlemenin geniş uygulama yelpazesini vurgulamaktadır. Görüntü işleme, farklı endüstrilerde verimliliği artırabilir, yeni iş olanakları yaratabilir ve yenilikçi çözümler sunabilir.</a:t>
            </a:r>
          </a:p>
          <a:p>
            <a:pPr algn="just">
              <a:lnSpc>
                <a:spcPct val="100000"/>
              </a:lnSpc>
            </a:pPr>
            <a:endParaRPr lang="tr-TR" sz="1400" dirty="0">
              <a:solidFill>
                <a:schemeClr val="tx2">
                  <a:alpha val="60000"/>
                </a:schemeClr>
              </a:solidFill>
            </a:endParaRPr>
          </a:p>
        </p:txBody>
      </p:sp>
      <p:sp>
        <p:nvSpPr>
          <p:cNvPr id="4" name="Başlık 1">
            <a:extLst>
              <a:ext uri="{FF2B5EF4-FFF2-40B4-BE49-F238E27FC236}">
                <a16:creationId xmlns:a16="http://schemas.microsoft.com/office/drawing/2014/main" id="{336BE535-9301-21C1-E1D4-54A064BEB676}"/>
              </a:ext>
            </a:extLst>
          </p:cNvPr>
          <p:cNvSpPr>
            <a:spLocks noGrp="1"/>
          </p:cNvSpPr>
          <p:nvPr>
            <p:ph type="title"/>
          </p:nvPr>
        </p:nvSpPr>
        <p:spPr>
          <a:xfrm>
            <a:off x="270046" y="4292167"/>
            <a:ext cx="5861180" cy="1121254"/>
          </a:xfrm>
        </p:spPr>
        <p:txBody>
          <a:bodyPr anchor="t">
            <a:normAutofit fontScale="90000"/>
          </a:bodyPr>
          <a:lstStyle/>
          <a:p>
            <a:r>
              <a:rPr lang="tr-TR" sz="4400" dirty="0">
                <a:gradFill flip="none" rotWithShape="1">
                  <a:gsLst>
                    <a:gs pos="0">
                      <a:schemeClr val="accent5">
                        <a:alpha val="70000"/>
                      </a:schemeClr>
                    </a:gs>
                    <a:gs pos="100000">
                      <a:schemeClr val="accent1">
                        <a:alpha val="70000"/>
                      </a:schemeClr>
                    </a:gs>
                  </a:gsLst>
                  <a:lin ang="0" scaled="1"/>
                  <a:tileRect/>
                </a:gradFill>
              </a:rPr>
              <a:t>Derin Öğrenme - Görüntü İşleme Uygulamaları</a:t>
            </a:r>
          </a:p>
        </p:txBody>
      </p:sp>
    </p:spTree>
    <p:extLst>
      <p:ext uri="{BB962C8B-B14F-4D97-AF65-F5344CB8AC3E}">
        <p14:creationId xmlns:p14="http://schemas.microsoft.com/office/powerpoint/2010/main" val="1202536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6ECBD8A-3C1C-27F9-197E-8B9E84149C79}"/>
              </a:ext>
            </a:extLst>
          </p:cNvPr>
          <p:cNvSpPr>
            <a:spLocks noGrp="1"/>
          </p:cNvSpPr>
          <p:nvPr>
            <p:ph idx="1"/>
          </p:nvPr>
        </p:nvSpPr>
        <p:spPr/>
        <p:txBody>
          <a:bodyPr>
            <a:normAutofit fontScale="85000" lnSpcReduction="20000"/>
          </a:bodyPr>
          <a:lstStyle/>
          <a:p>
            <a:pPr algn="just"/>
            <a:r>
              <a:rPr lang="tr-TR" sz="2400" b="1" dirty="0"/>
              <a:t>Görüntü İşleme Teknikleri</a:t>
            </a:r>
            <a:endParaRPr lang="tr-TR" sz="2400" dirty="0"/>
          </a:p>
          <a:p>
            <a:pPr algn="just"/>
            <a:r>
              <a:rPr lang="tr-TR" sz="2400" dirty="0"/>
              <a:t>Görüntü işleme, dijital veya analog görüntülerin iyileştirilmesi, analiz edilmesi ve manipüle edilmesi için bir dizi teknik ve yöntem içerir. Bu temel görüntü işleme tekniklerinden bazıları;</a:t>
            </a:r>
          </a:p>
          <a:p>
            <a:pPr algn="just"/>
            <a:r>
              <a:rPr lang="tr-TR" sz="2400" b="1" i="0" dirty="0">
                <a:effectLst/>
                <a:latin typeface="Söhne"/>
              </a:rPr>
              <a:t>1. Histogram Eşitleme</a:t>
            </a:r>
          </a:p>
          <a:p>
            <a:pPr algn="just"/>
            <a:r>
              <a:rPr lang="es-ES" sz="2400" b="1" i="0" dirty="0">
                <a:effectLst/>
                <a:latin typeface="Söhne"/>
              </a:rPr>
              <a:t>2. Filtreleme ve Kenar Algılama</a:t>
            </a:r>
            <a:endParaRPr lang="tr-TR" sz="2400" b="1" i="0" dirty="0">
              <a:effectLst/>
              <a:latin typeface="Söhne"/>
            </a:endParaRPr>
          </a:p>
          <a:p>
            <a:pPr algn="just"/>
            <a:r>
              <a:rPr lang="tr-TR" sz="2400" b="1" i="0" dirty="0">
                <a:effectLst/>
                <a:latin typeface="Söhne"/>
              </a:rPr>
              <a:t>3. Görüntü Morfolojisi</a:t>
            </a:r>
          </a:p>
          <a:p>
            <a:pPr lvl="1" algn="just"/>
            <a:r>
              <a:rPr lang="tr-TR" sz="2000" b="1" i="0" dirty="0" err="1">
                <a:effectLst/>
                <a:latin typeface="Söhne"/>
              </a:rPr>
              <a:t>Erosion</a:t>
            </a:r>
            <a:r>
              <a:rPr lang="tr-TR" sz="2000" b="1" i="0" dirty="0">
                <a:effectLst/>
                <a:latin typeface="Söhne"/>
              </a:rPr>
              <a:t> (Erozyon)</a:t>
            </a:r>
          </a:p>
          <a:p>
            <a:pPr lvl="1" algn="just"/>
            <a:r>
              <a:rPr lang="tr-TR" sz="2000" b="1" i="0" dirty="0" err="1">
                <a:effectLst/>
                <a:latin typeface="Söhne"/>
              </a:rPr>
              <a:t>Dilation</a:t>
            </a:r>
            <a:r>
              <a:rPr lang="tr-TR" sz="2000" b="1" i="0" dirty="0">
                <a:effectLst/>
                <a:latin typeface="Söhne"/>
              </a:rPr>
              <a:t> (Genişleme)</a:t>
            </a:r>
          </a:p>
          <a:p>
            <a:pPr lvl="1" algn="just"/>
            <a:r>
              <a:rPr lang="tr-TR" sz="2000" b="1" i="0" dirty="0" err="1">
                <a:effectLst/>
                <a:latin typeface="Söhne"/>
              </a:rPr>
              <a:t>Opening</a:t>
            </a:r>
            <a:r>
              <a:rPr lang="tr-TR" sz="2000" b="1" i="0" dirty="0">
                <a:effectLst/>
                <a:latin typeface="Söhne"/>
              </a:rPr>
              <a:t> (Açma)</a:t>
            </a:r>
          </a:p>
          <a:p>
            <a:pPr lvl="1" algn="just"/>
            <a:r>
              <a:rPr lang="tr-TR" sz="2000" b="1" i="0" dirty="0" err="1">
                <a:effectLst/>
                <a:latin typeface="Söhne"/>
              </a:rPr>
              <a:t>Closing</a:t>
            </a:r>
            <a:r>
              <a:rPr lang="tr-TR" sz="2000" b="1" i="0" dirty="0">
                <a:effectLst/>
                <a:latin typeface="Söhne"/>
              </a:rPr>
              <a:t> (Kapama)</a:t>
            </a:r>
          </a:p>
          <a:p>
            <a:pPr algn="just"/>
            <a:endParaRPr lang="tr-TR" sz="2400" dirty="0"/>
          </a:p>
        </p:txBody>
      </p:sp>
      <p:sp>
        <p:nvSpPr>
          <p:cNvPr id="4" name="Başlık 1">
            <a:extLst>
              <a:ext uri="{FF2B5EF4-FFF2-40B4-BE49-F238E27FC236}">
                <a16:creationId xmlns:a16="http://schemas.microsoft.com/office/drawing/2014/main" id="{B3F53C7A-066A-28FB-E691-02FACF52B414}"/>
              </a:ext>
            </a:extLst>
          </p:cNvPr>
          <p:cNvSpPr>
            <a:spLocks noGrp="1"/>
          </p:cNvSpPr>
          <p:nvPr>
            <p:ph type="title"/>
          </p:nvPr>
        </p:nvSpPr>
        <p:spPr>
          <a:xfrm>
            <a:off x="838200" y="681038"/>
            <a:ext cx="10515600" cy="1113256"/>
          </a:xfrm>
        </p:spPr>
        <p:txBody>
          <a:bodyPr anchor="t">
            <a:normAutofit/>
          </a:bodyPr>
          <a:lstStyle/>
          <a:p>
            <a:r>
              <a:rPr lang="tr-TR" sz="4000" dirty="0">
                <a:gradFill flip="none" rotWithShape="1">
                  <a:gsLst>
                    <a:gs pos="0">
                      <a:schemeClr val="accent5">
                        <a:alpha val="70000"/>
                      </a:schemeClr>
                    </a:gs>
                    <a:gs pos="100000">
                      <a:schemeClr val="accent1">
                        <a:alpha val="70000"/>
                      </a:schemeClr>
                    </a:gs>
                  </a:gsLst>
                  <a:lin ang="0" scaled="1"/>
                  <a:tileRect/>
                </a:gradFill>
              </a:rPr>
              <a:t>Derin Öğrenme - Görüntü İşleme Teknikleri</a:t>
            </a:r>
          </a:p>
        </p:txBody>
      </p:sp>
    </p:spTree>
    <p:extLst>
      <p:ext uri="{BB962C8B-B14F-4D97-AF65-F5344CB8AC3E}">
        <p14:creationId xmlns:p14="http://schemas.microsoft.com/office/powerpoint/2010/main" val="3710206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9" name="Rectangle 12294">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E861D2E-7C0E-9F90-D39A-6035876BD43D}"/>
              </a:ext>
            </a:extLst>
          </p:cNvPr>
          <p:cNvSpPr>
            <a:spLocks noGrp="1"/>
          </p:cNvSpPr>
          <p:nvPr>
            <p:ph type="title"/>
          </p:nvPr>
        </p:nvSpPr>
        <p:spPr>
          <a:xfrm>
            <a:off x="483081" y="114939"/>
            <a:ext cx="10627742" cy="1307979"/>
          </a:xfrm>
        </p:spPr>
        <p:txBody>
          <a:bodyPr anchor="b">
            <a:normAutofit/>
          </a:bodyPr>
          <a:lstStyle/>
          <a:p>
            <a:r>
              <a:rPr lang="tr-TR" sz="4400" dirty="0">
                <a:gradFill flip="none" rotWithShape="1">
                  <a:gsLst>
                    <a:gs pos="0">
                      <a:schemeClr val="accent5">
                        <a:alpha val="70000"/>
                      </a:schemeClr>
                    </a:gs>
                    <a:gs pos="100000">
                      <a:schemeClr val="accent1">
                        <a:alpha val="70000"/>
                      </a:schemeClr>
                    </a:gs>
                  </a:gsLst>
                  <a:lin ang="0" scaled="1"/>
                  <a:tileRect/>
                </a:gradFill>
              </a:rPr>
              <a:t>Derin Öğrenme - Görüntü İşleme Teknikleri</a:t>
            </a:r>
          </a:p>
        </p:txBody>
      </p:sp>
      <p:sp>
        <p:nvSpPr>
          <p:cNvPr id="3" name="İçerik Yer Tutucusu 2">
            <a:extLst>
              <a:ext uri="{FF2B5EF4-FFF2-40B4-BE49-F238E27FC236}">
                <a16:creationId xmlns:a16="http://schemas.microsoft.com/office/drawing/2014/main" id="{B38B65D4-0EE0-71C2-DD57-4B598CF70832}"/>
              </a:ext>
            </a:extLst>
          </p:cNvPr>
          <p:cNvSpPr>
            <a:spLocks noGrp="1"/>
          </p:cNvSpPr>
          <p:nvPr>
            <p:ph idx="1"/>
          </p:nvPr>
        </p:nvSpPr>
        <p:spPr>
          <a:xfrm>
            <a:off x="743894" y="3124661"/>
            <a:ext cx="4936069" cy="2031596"/>
          </a:xfrm>
        </p:spPr>
        <p:txBody>
          <a:bodyPr>
            <a:normAutofit lnSpcReduction="10000"/>
          </a:bodyPr>
          <a:lstStyle/>
          <a:p>
            <a:pPr algn="just">
              <a:lnSpc>
                <a:spcPct val="100000"/>
              </a:lnSpc>
            </a:pPr>
            <a:r>
              <a:rPr lang="tr-TR" sz="1400" b="1" dirty="0">
                <a:solidFill>
                  <a:schemeClr val="tx2">
                    <a:alpha val="60000"/>
                  </a:schemeClr>
                </a:solidFill>
              </a:rPr>
              <a:t>1. Histogram Eşitleme</a:t>
            </a:r>
          </a:p>
          <a:p>
            <a:pPr algn="just">
              <a:lnSpc>
                <a:spcPct val="100000"/>
              </a:lnSpc>
            </a:pPr>
            <a:r>
              <a:rPr lang="tr-TR" sz="1400" dirty="0">
                <a:solidFill>
                  <a:schemeClr val="tx2">
                    <a:alpha val="60000"/>
                  </a:schemeClr>
                </a:solidFill>
              </a:rPr>
              <a:t>Histogram eşitleme, bir görüntünün kontrastını artırmak ve görüntüyü daha görsel olarak çekici hale getirmek için kullanılan yaygın bir tekniktir. Bu teknik, bir görüntüdeki piksel değerlerinin dağılımını düzenler. Özellikle düşük kontrastlı görüntülerin iyileştirilmesi için etkilidir. Histogram eşitleme, görüntüdeki parlaklık değerlerini yeniden dağıtarak daha fazla ayrıntıyı ve kontrastı ortaya çıkarır.</a:t>
            </a:r>
          </a:p>
          <a:p>
            <a:pPr algn="just">
              <a:lnSpc>
                <a:spcPct val="100000"/>
              </a:lnSpc>
            </a:pPr>
            <a:endParaRPr lang="tr-TR" sz="1400" dirty="0">
              <a:solidFill>
                <a:schemeClr val="tx2">
                  <a:alpha val="60000"/>
                </a:schemeClr>
              </a:solidFill>
            </a:endParaRPr>
          </a:p>
          <a:p>
            <a:pPr algn="just">
              <a:lnSpc>
                <a:spcPct val="100000"/>
              </a:lnSpc>
            </a:pPr>
            <a:endParaRPr lang="tr-TR" sz="1400" dirty="0">
              <a:solidFill>
                <a:schemeClr val="tx2">
                  <a:alpha val="60000"/>
                </a:schemeClr>
              </a:solidFill>
            </a:endParaRPr>
          </a:p>
          <a:p>
            <a:pPr algn="just">
              <a:lnSpc>
                <a:spcPct val="100000"/>
              </a:lnSpc>
            </a:pPr>
            <a:endParaRPr lang="tr-TR" sz="1400" dirty="0">
              <a:solidFill>
                <a:schemeClr val="tx2">
                  <a:alpha val="60000"/>
                </a:schemeClr>
              </a:solidFill>
            </a:endParaRPr>
          </a:p>
        </p:txBody>
      </p:sp>
      <p:pic>
        <p:nvPicPr>
          <p:cNvPr id="12290" name="Picture 2" descr="Histogram Eşitleme(Kod ile birlikte) – Emre Güzel">
            <a:extLst>
              <a:ext uri="{FF2B5EF4-FFF2-40B4-BE49-F238E27FC236}">
                <a16:creationId xmlns:a16="http://schemas.microsoft.com/office/drawing/2014/main" id="{FD6947C0-C3F5-4C54-FE3E-80B4808C233D}"/>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6261329" y="2453626"/>
            <a:ext cx="5553218" cy="3442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69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9" name="Rectangle 12294">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E861D2E-7C0E-9F90-D39A-6035876BD43D}"/>
              </a:ext>
            </a:extLst>
          </p:cNvPr>
          <p:cNvSpPr>
            <a:spLocks noGrp="1"/>
          </p:cNvSpPr>
          <p:nvPr>
            <p:ph type="title"/>
          </p:nvPr>
        </p:nvSpPr>
        <p:spPr>
          <a:xfrm>
            <a:off x="483081" y="114939"/>
            <a:ext cx="10627742" cy="1307979"/>
          </a:xfrm>
        </p:spPr>
        <p:txBody>
          <a:bodyPr anchor="b">
            <a:normAutofit/>
          </a:bodyPr>
          <a:lstStyle/>
          <a:p>
            <a:r>
              <a:rPr lang="tr-TR" sz="4400" dirty="0">
                <a:gradFill flip="none" rotWithShape="1">
                  <a:gsLst>
                    <a:gs pos="0">
                      <a:schemeClr val="accent5">
                        <a:alpha val="70000"/>
                      </a:schemeClr>
                    </a:gs>
                    <a:gs pos="100000">
                      <a:schemeClr val="accent1">
                        <a:alpha val="70000"/>
                      </a:schemeClr>
                    </a:gs>
                  </a:gsLst>
                  <a:lin ang="0" scaled="1"/>
                  <a:tileRect/>
                </a:gradFill>
              </a:rPr>
              <a:t>Derin Öğrenme - Görüntü İşleme Teknikleri</a:t>
            </a:r>
          </a:p>
        </p:txBody>
      </p:sp>
      <p:pic>
        <p:nvPicPr>
          <p:cNvPr id="5" name="Resim 4">
            <a:extLst>
              <a:ext uri="{FF2B5EF4-FFF2-40B4-BE49-F238E27FC236}">
                <a16:creationId xmlns:a16="http://schemas.microsoft.com/office/drawing/2014/main" id="{7593342E-FE06-7824-A523-8F5DB6BC8BCA}"/>
              </a:ext>
            </a:extLst>
          </p:cNvPr>
          <p:cNvPicPr>
            <a:picLocks noChangeAspect="1"/>
          </p:cNvPicPr>
          <p:nvPr/>
        </p:nvPicPr>
        <p:blipFill>
          <a:blip r:embed="rId2"/>
          <a:stretch>
            <a:fillRect/>
          </a:stretch>
        </p:blipFill>
        <p:spPr>
          <a:xfrm>
            <a:off x="675639" y="1979867"/>
            <a:ext cx="7586713" cy="3150933"/>
          </a:xfrm>
          <a:prstGeom prst="rect">
            <a:avLst/>
          </a:prstGeom>
        </p:spPr>
      </p:pic>
      <p:sp>
        <p:nvSpPr>
          <p:cNvPr id="7" name="İçerik Yer Tutucusu 6">
            <a:extLst>
              <a:ext uri="{FF2B5EF4-FFF2-40B4-BE49-F238E27FC236}">
                <a16:creationId xmlns:a16="http://schemas.microsoft.com/office/drawing/2014/main" id="{E30D32A9-3CA7-FE7C-6295-7E24498ED5F3}"/>
              </a:ext>
            </a:extLst>
          </p:cNvPr>
          <p:cNvSpPr>
            <a:spLocks noGrp="1"/>
          </p:cNvSpPr>
          <p:nvPr>
            <p:ph idx="1"/>
          </p:nvPr>
        </p:nvSpPr>
        <p:spPr>
          <a:xfrm>
            <a:off x="795283" y="5266652"/>
            <a:ext cx="6998979" cy="842194"/>
          </a:xfrm>
        </p:spPr>
        <p:txBody>
          <a:bodyPr>
            <a:normAutofit/>
          </a:bodyPr>
          <a:lstStyle/>
          <a:p>
            <a:r>
              <a:rPr lang="tr-TR" sz="2000" dirty="0"/>
              <a:t>Histogram eşitleme için «</a:t>
            </a:r>
            <a:r>
              <a:rPr lang="tr-TR" sz="2000" dirty="0" err="1"/>
              <a:t>opencv</a:t>
            </a:r>
            <a:r>
              <a:rPr lang="tr-TR" sz="2000" dirty="0"/>
              <a:t>» kütüphanesi ile yazılmış kod.</a:t>
            </a:r>
          </a:p>
        </p:txBody>
      </p:sp>
      <p:pic>
        <p:nvPicPr>
          <p:cNvPr id="9" name="Resim 8" descr="optik alet, Kamera ve optik, dış mekan, giyim içeren bir resim&#10;&#10;Açıklama otomatik olarak oluşturuldu">
            <a:extLst>
              <a:ext uri="{FF2B5EF4-FFF2-40B4-BE49-F238E27FC236}">
                <a16:creationId xmlns:a16="http://schemas.microsoft.com/office/drawing/2014/main" id="{CB13B238-8B79-43A2-71EC-EFC17668B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4531" y="1537857"/>
            <a:ext cx="2436292" cy="2075360"/>
          </a:xfrm>
          <a:prstGeom prst="rect">
            <a:avLst/>
          </a:prstGeom>
        </p:spPr>
      </p:pic>
      <p:sp>
        <p:nvSpPr>
          <p:cNvPr id="10" name="İçerik Yer Tutucusu 6">
            <a:extLst>
              <a:ext uri="{FF2B5EF4-FFF2-40B4-BE49-F238E27FC236}">
                <a16:creationId xmlns:a16="http://schemas.microsoft.com/office/drawing/2014/main" id="{CF850FF3-A240-304C-D708-85FD6404CE88}"/>
              </a:ext>
            </a:extLst>
          </p:cNvPr>
          <p:cNvSpPr txBox="1">
            <a:spLocks/>
          </p:cNvSpPr>
          <p:nvPr/>
        </p:nvSpPr>
        <p:spPr>
          <a:xfrm>
            <a:off x="8589544" y="3632939"/>
            <a:ext cx="2767839" cy="507519"/>
          </a:xfrm>
          <a:prstGeom prst="rect">
            <a:avLst/>
          </a:prstGeom>
        </p:spPr>
        <p:txBody>
          <a:bodyPr vert="horz" lIns="91440" tIns="45720" rIns="91440" bIns="45720" rtlCol="0">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Orijinal görüntü</a:t>
            </a:r>
          </a:p>
        </p:txBody>
      </p:sp>
      <p:pic>
        <p:nvPicPr>
          <p:cNvPr id="12" name="Resim 11" descr="optik alet, giyim, Kamera ve optik, siyah beyaz içeren bir resim&#10;&#10;Açıklama otomatik olarak oluşturuldu">
            <a:extLst>
              <a:ext uri="{FF2B5EF4-FFF2-40B4-BE49-F238E27FC236}">
                <a16:creationId xmlns:a16="http://schemas.microsoft.com/office/drawing/2014/main" id="{1E0D5EC1-6280-1209-8989-0060D7584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9544" y="4053324"/>
            <a:ext cx="2606266" cy="2301439"/>
          </a:xfrm>
          <a:prstGeom prst="rect">
            <a:avLst/>
          </a:prstGeom>
        </p:spPr>
      </p:pic>
      <p:sp>
        <p:nvSpPr>
          <p:cNvPr id="13" name="İçerik Yer Tutucusu 6">
            <a:extLst>
              <a:ext uri="{FF2B5EF4-FFF2-40B4-BE49-F238E27FC236}">
                <a16:creationId xmlns:a16="http://schemas.microsoft.com/office/drawing/2014/main" id="{D3BA171E-BFE5-D812-364D-BD64A730661D}"/>
              </a:ext>
            </a:extLst>
          </p:cNvPr>
          <p:cNvSpPr txBox="1">
            <a:spLocks/>
          </p:cNvSpPr>
          <p:nvPr/>
        </p:nvSpPr>
        <p:spPr>
          <a:xfrm>
            <a:off x="8589543" y="6352792"/>
            <a:ext cx="2767839" cy="507519"/>
          </a:xfrm>
          <a:prstGeom prst="rect">
            <a:avLst/>
          </a:prstGeom>
        </p:spPr>
        <p:txBody>
          <a:bodyPr vert="horz" lIns="91440" tIns="45720" rIns="91440" bIns="45720" rtlCol="0">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Eşitlenmiş görüntü</a:t>
            </a:r>
          </a:p>
        </p:txBody>
      </p:sp>
    </p:spTree>
    <p:extLst>
      <p:ext uri="{BB962C8B-B14F-4D97-AF65-F5344CB8AC3E}">
        <p14:creationId xmlns:p14="http://schemas.microsoft.com/office/powerpoint/2010/main" val="2378545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4" name="Rectangle 12303">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E861D2E-7C0E-9F90-D39A-6035876BD43D}"/>
              </a:ext>
            </a:extLst>
          </p:cNvPr>
          <p:cNvSpPr>
            <a:spLocks noGrp="1"/>
          </p:cNvSpPr>
          <p:nvPr>
            <p:ph type="title"/>
          </p:nvPr>
        </p:nvSpPr>
        <p:spPr>
          <a:xfrm>
            <a:off x="838201" y="857251"/>
            <a:ext cx="4362973" cy="2076450"/>
          </a:xfrm>
        </p:spPr>
        <p:txBody>
          <a:bodyPr anchor="b">
            <a:normAutofit/>
          </a:bodyPr>
          <a:lstStyle/>
          <a:p>
            <a:r>
              <a:rPr lang="tr-TR" sz="4400" dirty="0">
                <a:gradFill flip="none" rotWithShape="1">
                  <a:gsLst>
                    <a:gs pos="0">
                      <a:schemeClr val="accent5">
                        <a:alpha val="70000"/>
                      </a:schemeClr>
                    </a:gs>
                    <a:gs pos="100000">
                      <a:schemeClr val="accent1">
                        <a:alpha val="70000"/>
                      </a:schemeClr>
                    </a:gs>
                  </a:gsLst>
                  <a:lin ang="0" scaled="1"/>
                  <a:tileRect/>
                </a:gradFill>
              </a:rPr>
              <a:t>Derin Öğrenme - Görüntü İşleme Teknikleri</a:t>
            </a:r>
          </a:p>
        </p:txBody>
      </p:sp>
      <p:sp>
        <p:nvSpPr>
          <p:cNvPr id="3" name="İçerik Yer Tutucusu 2">
            <a:extLst>
              <a:ext uri="{FF2B5EF4-FFF2-40B4-BE49-F238E27FC236}">
                <a16:creationId xmlns:a16="http://schemas.microsoft.com/office/drawing/2014/main" id="{B38B65D4-0EE0-71C2-DD57-4B598CF70832}"/>
              </a:ext>
            </a:extLst>
          </p:cNvPr>
          <p:cNvSpPr>
            <a:spLocks noGrp="1"/>
          </p:cNvSpPr>
          <p:nvPr>
            <p:ph idx="1"/>
          </p:nvPr>
        </p:nvSpPr>
        <p:spPr>
          <a:xfrm>
            <a:off x="838200" y="3190875"/>
            <a:ext cx="4362974" cy="2986087"/>
          </a:xfrm>
        </p:spPr>
        <p:txBody>
          <a:bodyPr>
            <a:normAutofit/>
          </a:bodyPr>
          <a:lstStyle/>
          <a:p>
            <a:pPr algn="just">
              <a:lnSpc>
                <a:spcPct val="100000"/>
              </a:lnSpc>
            </a:pPr>
            <a:r>
              <a:rPr lang="tr-TR" sz="1400" b="1" dirty="0">
                <a:solidFill>
                  <a:schemeClr val="tx2">
                    <a:alpha val="60000"/>
                  </a:schemeClr>
                </a:solidFill>
              </a:rPr>
              <a:t>2. Filtreleme ve Kenar Algılama</a:t>
            </a:r>
          </a:p>
          <a:p>
            <a:pPr algn="just">
              <a:lnSpc>
                <a:spcPct val="100000"/>
              </a:lnSpc>
            </a:pPr>
            <a:r>
              <a:rPr lang="tr-TR" sz="1400" dirty="0">
                <a:solidFill>
                  <a:schemeClr val="tx2">
                    <a:alpha val="60000"/>
                  </a:schemeClr>
                </a:solidFill>
              </a:rPr>
              <a:t>Görüntü filtreleme, bir görüntüye belirli bir filtre veya çekirdek uygulayarak görüntüdeki pikselleri dönüştürme işlemidir. Bu, gürültü azaltma, bulanıklık giderme ve özellik çıkarımı gibi birçok uygulamada kullanılır. Kenar algılama ise görüntüdeki nesnelerin sınırlarını ve kenarlarını belirlemek için kullanılır. Örneğin, </a:t>
            </a:r>
            <a:r>
              <a:rPr lang="tr-TR" sz="1400" dirty="0" err="1">
                <a:solidFill>
                  <a:schemeClr val="tx2">
                    <a:alpha val="60000"/>
                  </a:schemeClr>
                </a:solidFill>
              </a:rPr>
              <a:t>Sobel</a:t>
            </a:r>
            <a:r>
              <a:rPr lang="tr-TR" sz="1400" dirty="0">
                <a:solidFill>
                  <a:schemeClr val="tx2">
                    <a:alpha val="60000"/>
                  </a:schemeClr>
                </a:solidFill>
              </a:rPr>
              <a:t> veya </a:t>
            </a:r>
            <a:r>
              <a:rPr lang="tr-TR" sz="1400" dirty="0" err="1">
                <a:solidFill>
                  <a:schemeClr val="tx2">
                    <a:alpha val="60000"/>
                  </a:schemeClr>
                </a:solidFill>
              </a:rPr>
              <a:t>Canny</a:t>
            </a:r>
            <a:r>
              <a:rPr lang="tr-TR" sz="1400" dirty="0">
                <a:solidFill>
                  <a:schemeClr val="tx2">
                    <a:alpha val="60000"/>
                  </a:schemeClr>
                </a:solidFill>
              </a:rPr>
              <a:t> kenar algılama filtreleri, kenarları tespit etmek için kullanılır.</a:t>
            </a:r>
          </a:p>
        </p:txBody>
      </p:sp>
      <p:pic>
        <p:nvPicPr>
          <p:cNvPr id="1028" name="Picture 4" descr="Görüntü İşlemeye Giriş Introduction to Image Processing. Doç. Dr. Aybars  UĞUR - PDF Ücretsiz indirin">
            <a:extLst>
              <a:ext uri="{FF2B5EF4-FFF2-40B4-BE49-F238E27FC236}">
                <a16:creationId xmlns:a16="http://schemas.microsoft.com/office/drawing/2014/main" id="{1226BAB1-19EA-4467-2876-983B0BAF4086}"/>
              </a:ext>
            </a:extLst>
          </p:cNvPr>
          <p:cNvPicPr>
            <a:picLocks noChangeAspect="1" noChangeArrowheads="1"/>
          </p:cNvPicPr>
          <p:nvPr/>
        </p:nvPicPr>
        <p:blipFill rotWithShape="1">
          <a:blip r:embed="rId2">
            <a:alphaModFix amt="90000"/>
            <a:extLst>
              <a:ext uri="{28A0092B-C50C-407E-A947-70E740481C1C}">
                <a14:useLocalDpi xmlns:a14="http://schemas.microsoft.com/office/drawing/2010/main" val="0"/>
              </a:ext>
            </a:extLst>
          </a:blip>
          <a:srcRect t="7482"/>
          <a:stretch/>
        </p:blipFill>
        <p:spPr bwMode="auto">
          <a:xfrm>
            <a:off x="6039374" y="1411774"/>
            <a:ext cx="5663269" cy="403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16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4" name="Rectangle 12303">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E861D2E-7C0E-9F90-D39A-6035876BD43D}"/>
              </a:ext>
            </a:extLst>
          </p:cNvPr>
          <p:cNvSpPr>
            <a:spLocks noGrp="1"/>
          </p:cNvSpPr>
          <p:nvPr>
            <p:ph type="title"/>
          </p:nvPr>
        </p:nvSpPr>
        <p:spPr>
          <a:xfrm>
            <a:off x="124351" y="325357"/>
            <a:ext cx="11940250" cy="711362"/>
          </a:xfrm>
        </p:spPr>
        <p:txBody>
          <a:bodyPr anchor="b">
            <a:normAutofit/>
          </a:bodyPr>
          <a:lstStyle/>
          <a:p>
            <a:r>
              <a:rPr lang="tr-TR" sz="4400" dirty="0">
                <a:gradFill flip="none" rotWithShape="1">
                  <a:gsLst>
                    <a:gs pos="0">
                      <a:schemeClr val="accent5">
                        <a:alpha val="70000"/>
                      </a:schemeClr>
                    </a:gs>
                    <a:gs pos="100000">
                      <a:schemeClr val="accent1">
                        <a:alpha val="70000"/>
                      </a:schemeClr>
                    </a:gs>
                  </a:gsLst>
                  <a:lin ang="0" scaled="1"/>
                  <a:tileRect/>
                </a:gradFill>
              </a:rPr>
              <a:t>Derin Öğrenme - Görüntü İşleme Teknikleri</a:t>
            </a:r>
          </a:p>
        </p:txBody>
      </p:sp>
      <p:sp>
        <p:nvSpPr>
          <p:cNvPr id="3" name="İçerik Yer Tutucusu 2">
            <a:extLst>
              <a:ext uri="{FF2B5EF4-FFF2-40B4-BE49-F238E27FC236}">
                <a16:creationId xmlns:a16="http://schemas.microsoft.com/office/drawing/2014/main" id="{B38B65D4-0EE0-71C2-DD57-4B598CF70832}"/>
              </a:ext>
            </a:extLst>
          </p:cNvPr>
          <p:cNvSpPr>
            <a:spLocks noGrp="1"/>
          </p:cNvSpPr>
          <p:nvPr>
            <p:ph idx="1"/>
          </p:nvPr>
        </p:nvSpPr>
        <p:spPr>
          <a:xfrm>
            <a:off x="861348" y="5437502"/>
            <a:ext cx="5979289" cy="601425"/>
          </a:xfrm>
        </p:spPr>
        <p:txBody>
          <a:bodyPr>
            <a:normAutofit lnSpcReduction="10000"/>
          </a:bodyPr>
          <a:lstStyle/>
          <a:p>
            <a:pPr algn="just">
              <a:lnSpc>
                <a:spcPct val="100000"/>
              </a:lnSpc>
            </a:pPr>
            <a:r>
              <a:rPr lang="tr-TR" sz="1800" dirty="0">
                <a:solidFill>
                  <a:schemeClr val="tx2">
                    <a:alpha val="60000"/>
                  </a:schemeClr>
                </a:solidFill>
              </a:rPr>
              <a:t>Kenar çıkarma işlemi için «</a:t>
            </a:r>
            <a:r>
              <a:rPr lang="tr-TR" sz="1800" dirty="0" err="1">
                <a:solidFill>
                  <a:schemeClr val="tx2">
                    <a:alpha val="60000"/>
                  </a:schemeClr>
                </a:solidFill>
              </a:rPr>
              <a:t>opencv</a:t>
            </a:r>
            <a:r>
              <a:rPr lang="tr-TR" sz="1800" dirty="0">
                <a:solidFill>
                  <a:schemeClr val="tx2">
                    <a:alpha val="60000"/>
                  </a:schemeClr>
                </a:solidFill>
              </a:rPr>
              <a:t>» kütüphanesi ile yazılmış kod.</a:t>
            </a:r>
          </a:p>
        </p:txBody>
      </p:sp>
      <p:pic>
        <p:nvPicPr>
          <p:cNvPr id="1026" name="Picture 2">
            <a:extLst>
              <a:ext uri="{FF2B5EF4-FFF2-40B4-BE49-F238E27FC236}">
                <a16:creationId xmlns:a16="http://schemas.microsoft.com/office/drawing/2014/main" id="{A3E0C133-A470-F6BB-5577-4F438DEE4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0700" y="4140458"/>
            <a:ext cx="2436294" cy="2075361"/>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descr="optik alet, Kamera ve optik, dış mekan, giyim içeren bir resim&#10;&#10;Açıklama otomatik olarak oluşturuldu">
            <a:extLst>
              <a:ext uri="{FF2B5EF4-FFF2-40B4-BE49-F238E27FC236}">
                <a16:creationId xmlns:a16="http://schemas.microsoft.com/office/drawing/2014/main" id="{5CD7AECC-FE05-5374-EDB2-A09827699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0702" y="1362076"/>
            <a:ext cx="2436292" cy="2075360"/>
          </a:xfrm>
          <a:prstGeom prst="rect">
            <a:avLst/>
          </a:prstGeom>
        </p:spPr>
      </p:pic>
      <p:pic>
        <p:nvPicPr>
          <p:cNvPr id="6" name="Resim 5">
            <a:extLst>
              <a:ext uri="{FF2B5EF4-FFF2-40B4-BE49-F238E27FC236}">
                <a16:creationId xmlns:a16="http://schemas.microsoft.com/office/drawing/2014/main" id="{9FA457B6-0F54-FB46-30A5-CC265F74062C}"/>
              </a:ext>
            </a:extLst>
          </p:cNvPr>
          <p:cNvPicPr>
            <a:picLocks noChangeAspect="1"/>
          </p:cNvPicPr>
          <p:nvPr/>
        </p:nvPicPr>
        <p:blipFill>
          <a:blip r:embed="rId4"/>
          <a:stretch>
            <a:fillRect/>
          </a:stretch>
        </p:blipFill>
        <p:spPr>
          <a:xfrm>
            <a:off x="412374" y="1638145"/>
            <a:ext cx="7140559" cy="3581710"/>
          </a:xfrm>
          <a:prstGeom prst="rect">
            <a:avLst/>
          </a:prstGeom>
        </p:spPr>
      </p:pic>
      <p:sp>
        <p:nvSpPr>
          <p:cNvPr id="7" name="İçerik Yer Tutucusu 6">
            <a:extLst>
              <a:ext uri="{FF2B5EF4-FFF2-40B4-BE49-F238E27FC236}">
                <a16:creationId xmlns:a16="http://schemas.microsoft.com/office/drawing/2014/main" id="{5FF8DA38-8D67-A8F3-AC80-B016EAABBB39}"/>
              </a:ext>
            </a:extLst>
          </p:cNvPr>
          <p:cNvSpPr txBox="1">
            <a:spLocks/>
          </p:cNvSpPr>
          <p:nvPr/>
        </p:nvSpPr>
        <p:spPr>
          <a:xfrm>
            <a:off x="8589544" y="3632939"/>
            <a:ext cx="2767839" cy="507519"/>
          </a:xfrm>
          <a:prstGeom prst="rect">
            <a:avLst/>
          </a:prstGeom>
        </p:spPr>
        <p:txBody>
          <a:bodyPr vert="horz" lIns="91440" tIns="45720" rIns="91440" bIns="45720" rtlCol="0">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Orijinal görüntü</a:t>
            </a:r>
          </a:p>
        </p:txBody>
      </p:sp>
      <p:sp>
        <p:nvSpPr>
          <p:cNvPr id="8" name="İçerik Yer Tutucusu 6">
            <a:extLst>
              <a:ext uri="{FF2B5EF4-FFF2-40B4-BE49-F238E27FC236}">
                <a16:creationId xmlns:a16="http://schemas.microsoft.com/office/drawing/2014/main" id="{F8DB2BA0-3329-370F-332A-464B35EA0BBD}"/>
              </a:ext>
            </a:extLst>
          </p:cNvPr>
          <p:cNvSpPr txBox="1">
            <a:spLocks/>
          </p:cNvSpPr>
          <p:nvPr/>
        </p:nvSpPr>
        <p:spPr>
          <a:xfrm>
            <a:off x="8327792" y="6350481"/>
            <a:ext cx="3736809" cy="507519"/>
          </a:xfrm>
          <a:prstGeom prst="rect">
            <a:avLst/>
          </a:prstGeom>
        </p:spPr>
        <p:txBody>
          <a:bodyPr vert="horz" lIns="91440" tIns="45720" rIns="91440" bIns="45720" rtlCol="0">
            <a:normAutofit fontScale="925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Kenar çıkarma uygulanmış görüntü</a:t>
            </a:r>
          </a:p>
        </p:txBody>
      </p:sp>
    </p:spTree>
    <p:extLst>
      <p:ext uri="{BB962C8B-B14F-4D97-AF65-F5344CB8AC3E}">
        <p14:creationId xmlns:p14="http://schemas.microsoft.com/office/powerpoint/2010/main" val="2665420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Frame 9224">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B3F53C7A-066A-28FB-E691-02FACF52B414}"/>
              </a:ext>
            </a:extLst>
          </p:cNvPr>
          <p:cNvSpPr>
            <a:spLocks noGrp="1"/>
          </p:cNvSpPr>
          <p:nvPr>
            <p:ph type="title"/>
          </p:nvPr>
        </p:nvSpPr>
        <p:spPr>
          <a:xfrm>
            <a:off x="882551" y="522119"/>
            <a:ext cx="10423850" cy="1335443"/>
          </a:xfrm>
        </p:spPr>
        <p:txBody>
          <a:bodyPr anchor="b">
            <a:normAutofit/>
          </a:bodyPr>
          <a:lstStyle/>
          <a:p>
            <a:r>
              <a:rPr lang="tr-TR" sz="4400" dirty="0">
                <a:gradFill flip="none" rotWithShape="1">
                  <a:gsLst>
                    <a:gs pos="0">
                      <a:schemeClr val="accent5">
                        <a:alpha val="70000"/>
                      </a:schemeClr>
                    </a:gs>
                    <a:gs pos="100000">
                      <a:schemeClr val="accent1">
                        <a:alpha val="70000"/>
                      </a:schemeClr>
                    </a:gs>
                  </a:gsLst>
                  <a:lin ang="0" scaled="1"/>
                  <a:tileRect/>
                </a:gradFill>
              </a:rPr>
              <a:t>Derin Öğrenme - Görüntü İşleme Teknikleri</a:t>
            </a:r>
          </a:p>
        </p:txBody>
      </p:sp>
      <p:sp>
        <p:nvSpPr>
          <p:cNvPr id="3" name="İçerik Yer Tutucusu 2">
            <a:extLst>
              <a:ext uri="{FF2B5EF4-FFF2-40B4-BE49-F238E27FC236}">
                <a16:creationId xmlns:a16="http://schemas.microsoft.com/office/drawing/2014/main" id="{F6ECBD8A-3C1C-27F9-197E-8B9E84149C79}"/>
              </a:ext>
            </a:extLst>
          </p:cNvPr>
          <p:cNvSpPr>
            <a:spLocks noGrp="1"/>
          </p:cNvSpPr>
          <p:nvPr>
            <p:ph idx="1"/>
          </p:nvPr>
        </p:nvSpPr>
        <p:spPr>
          <a:xfrm>
            <a:off x="838198" y="2127381"/>
            <a:ext cx="5049417" cy="4049582"/>
          </a:xfrm>
        </p:spPr>
        <p:txBody>
          <a:bodyPr>
            <a:normAutofit/>
          </a:bodyPr>
          <a:lstStyle/>
          <a:p>
            <a:pPr algn="just">
              <a:lnSpc>
                <a:spcPct val="100000"/>
              </a:lnSpc>
            </a:pPr>
            <a:r>
              <a:rPr lang="tr-TR" sz="1200" dirty="0">
                <a:solidFill>
                  <a:schemeClr val="tx2">
                    <a:alpha val="60000"/>
                  </a:schemeClr>
                </a:solidFill>
              </a:rPr>
              <a:t>Morfolojik işlemler, görüntü işleme alanında görüntülerin şeklini ve yapılarını analiz etmek, iyileştirmek ve dönüştürmek için kullanılan temel tekniklerdir. Bu işlemler, görüntülerdeki nesneleri belirlemek, kenarları vurgulamak, gürültüyü azaltmak ve nesneleri işlemek için kullanılır. İşte morfolojik işlemlerin temel örnekleri:</a:t>
            </a:r>
          </a:p>
          <a:p>
            <a:pPr algn="just">
              <a:lnSpc>
                <a:spcPct val="100000"/>
              </a:lnSpc>
            </a:pPr>
            <a:r>
              <a:rPr lang="tr-TR" sz="1200" b="1" dirty="0">
                <a:solidFill>
                  <a:schemeClr val="tx2">
                    <a:alpha val="60000"/>
                  </a:schemeClr>
                </a:solidFill>
              </a:rPr>
              <a:t>Erozyon (</a:t>
            </a:r>
            <a:r>
              <a:rPr lang="tr-TR" sz="1200" b="1" dirty="0" err="1">
                <a:solidFill>
                  <a:schemeClr val="tx2">
                    <a:alpha val="60000"/>
                  </a:schemeClr>
                </a:solidFill>
              </a:rPr>
              <a:t>Erosion</a:t>
            </a:r>
            <a:r>
              <a:rPr lang="tr-TR" sz="1200" b="1" dirty="0">
                <a:solidFill>
                  <a:schemeClr val="tx2">
                    <a:alpha val="60000"/>
                  </a:schemeClr>
                </a:solidFill>
              </a:rPr>
              <a:t>): </a:t>
            </a:r>
            <a:r>
              <a:rPr lang="tr-TR" sz="1200" dirty="0">
                <a:solidFill>
                  <a:schemeClr val="tx2">
                    <a:alpha val="60000"/>
                  </a:schemeClr>
                </a:solidFill>
              </a:rPr>
              <a:t>Erozyon işlemi, bir yapısal eleman (genellikle bir çekirdek veya maske) kullanarak görüntüdeki nesnelerin sınırlarını daraltma işlemidir. Bu işlem, nesnelerin kenarlarını vurgulamak veya küçük gürültü piksellerini temizlemek için kullanılır. Erozyon, görüntüdeki </a:t>
            </a:r>
            <a:r>
              <a:rPr lang="tr-TR" sz="1200" i="1" dirty="0">
                <a:solidFill>
                  <a:schemeClr val="tx2">
                    <a:alpha val="60000"/>
                  </a:schemeClr>
                </a:solidFill>
              </a:rPr>
              <a:t>beyaz piksellerin (nesne) konumunu daraltarak</a:t>
            </a:r>
            <a:r>
              <a:rPr lang="tr-TR" sz="1200" dirty="0">
                <a:solidFill>
                  <a:schemeClr val="tx2">
                    <a:alpha val="60000"/>
                  </a:schemeClr>
                </a:solidFill>
              </a:rPr>
              <a:t> nesnenin boyutunu azaltır.</a:t>
            </a:r>
          </a:p>
          <a:p>
            <a:pPr algn="just">
              <a:lnSpc>
                <a:spcPct val="100000"/>
              </a:lnSpc>
            </a:pPr>
            <a:r>
              <a:rPr lang="tr-TR" sz="1200" b="1" dirty="0">
                <a:solidFill>
                  <a:schemeClr val="tx2">
                    <a:alpha val="60000"/>
                  </a:schemeClr>
                </a:solidFill>
              </a:rPr>
              <a:t>Genişleme (</a:t>
            </a:r>
            <a:r>
              <a:rPr lang="tr-TR" sz="1200" b="1" dirty="0" err="1">
                <a:solidFill>
                  <a:schemeClr val="tx2">
                    <a:alpha val="60000"/>
                  </a:schemeClr>
                </a:solidFill>
              </a:rPr>
              <a:t>Dilation</a:t>
            </a:r>
            <a:r>
              <a:rPr lang="tr-TR" sz="1200" b="1" dirty="0">
                <a:solidFill>
                  <a:schemeClr val="tx2">
                    <a:alpha val="60000"/>
                  </a:schemeClr>
                </a:solidFill>
              </a:rPr>
              <a:t>): </a:t>
            </a:r>
            <a:r>
              <a:rPr lang="tr-TR" sz="1200" dirty="0">
                <a:solidFill>
                  <a:schemeClr val="tx2">
                    <a:alpha val="60000"/>
                  </a:schemeClr>
                </a:solidFill>
              </a:rPr>
              <a:t>Genişleme işlemi, bir yapısal elemanı kullanarak görüntüdeki nesnelerin sınırlarını genişletme işlemidir. Bu işlem, nesneleri büyütmek veya nesne aralarındaki boşluğu doldurmak için kullanılır. Genişleme, </a:t>
            </a:r>
            <a:r>
              <a:rPr lang="tr-TR" sz="1200" i="1" dirty="0">
                <a:solidFill>
                  <a:schemeClr val="tx2">
                    <a:alpha val="60000"/>
                  </a:schemeClr>
                </a:solidFill>
              </a:rPr>
              <a:t>görüntüdeki beyaz piksellerin (nesne) konumunu genişleterek</a:t>
            </a:r>
            <a:r>
              <a:rPr lang="tr-TR" sz="1200" dirty="0">
                <a:solidFill>
                  <a:schemeClr val="tx2">
                    <a:alpha val="60000"/>
                  </a:schemeClr>
                </a:solidFill>
              </a:rPr>
              <a:t> nesnenin boyutunu büyütür.</a:t>
            </a:r>
          </a:p>
          <a:p>
            <a:pPr algn="just">
              <a:lnSpc>
                <a:spcPct val="100000"/>
              </a:lnSpc>
            </a:pPr>
            <a:endParaRPr lang="tr-TR" sz="1200" dirty="0">
              <a:solidFill>
                <a:schemeClr val="tx2">
                  <a:alpha val="60000"/>
                </a:schemeClr>
              </a:solidFill>
            </a:endParaRPr>
          </a:p>
          <a:p>
            <a:pPr algn="just">
              <a:lnSpc>
                <a:spcPct val="100000"/>
              </a:lnSpc>
            </a:pPr>
            <a:endParaRPr lang="tr-TR" sz="1200" dirty="0">
              <a:solidFill>
                <a:schemeClr val="tx2">
                  <a:alpha val="60000"/>
                </a:schemeClr>
              </a:solidFill>
            </a:endParaRPr>
          </a:p>
        </p:txBody>
      </p:sp>
      <p:pic>
        <p:nvPicPr>
          <p:cNvPr id="9218" name="Picture 2" descr="Dilation and erosion. A series of dilation operations cause the shadow... |  Download Scientific Diagram">
            <a:extLst>
              <a:ext uri="{FF2B5EF4-FFF2-40B4-BE49-F238E27FC236}">
                <a16:creationId xmlns:a16="http://schemas.microsoft.com/office/drawing/2014/main" id="{992EBE30-C70B-179E-8BD7-1E51B94D7CB1}"/>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6466114" y="1309653"/>
            <a:ext cx="4887686" cy="4330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99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FBCDED-DBFB-28B6-1E37-491AEBCDDF04}"/>
              </a:ext>
            </a:extLst>
          </p:cNvPr>
          <p:cNvSpPr>
            <a:spLocks noGrp="1"/>
          </p:cNvSpPr>
          <p:nvPr>
            <p:ph type="title"/>
          </p:nvPr>
        </p:nvSpPr>
        <p:spPr/>
        <p:txBody>
          <a:bodyPr>
            <a:noAutofit/>
          </a:bodyPr>
          <a:lstStyle/>
          <a:p>
            <a:r>
              <a:rPr lang="tr-TR" sz="4000" dirty="0"/>
              <a:t>Derin Öğrenme Uygulamaları- Görüntü İşleme</a:t>
            </a:r>
          </a:p>
        </p:txBody>
      </p:sp>
      <p:sp>
        <p:nvSpPr>
          <p:cNvPr id="3" name="İçerik Yer Tutucusu 2">
            <a:extLst>
              <a:ext uri="{FF2B5EF4-FFF2-40B4-BE49-F238E27FC236}">
                <a16:creationId xmlns:a16="http://schemas.microsoft.com/office/drawing/2014/main" id="{AAA9B452-DBBF-27E7-3D8F-DA988C80043C}"/>
              </a:ext>
            </a:extLst>
          </p:cNvPr>
          <p:cNvSpPr>
            <a:spLocks noGrp="1"/>
          </p:cNvSpPr>
          <p:nvPr>
            <p:ph idx="1"/>
          </p:nvPr>
        </p:nvSpPr>
        <p:spPr/>
        <p:txBody>
          <a:bodyPr>
            <a:normAutofit fontScale="85000" lnSpcReduction="10000"/>
          </a:bodyPr>
          <a:lstStyle/>
          <a:p>
            <a:pPr algn="just"/>
            <a:r>
              <a:rPr lang="tr-TR"/>
              <a:t>Görüntü işleme, dijital görüntülerin alınması, işlenmesi ve analiz edilmesi ile ilgili bir bilim dalıdır. Bu işlem, bir görüntünün daha anlamlı ve kullanışlı hale getirilmesini amaçlar. Görüntü işleme, </a:t>
            </a:r>
            <a:r>
              <a:rPr lang="tr-TR" i="1"/>
              <a:t>piksellerin düzenlenmesi, filtrelenmesi, dönüştürülmesi ve analiz edilmesi gibi bir dizi işlemi içerir.</a:t>
            </a:r>
            <a:r>
              <a:rPr lang="tr-TR"/>
              <a:t> Bu işlemler, görüntüdeki </a:t>
            </a:r>
            <a:r>
              <a:rPr lang="tr-TR" b="1"/>
              <a:t>bilgiyi çıkarmak, geliştirmek veya sınıflandırmak </a:t>
            </a:r>
            <a:r>
              <a:rPr lang="tr-TR"/>
              <a:t>için kullanılır.</a:t>
            </a:r>
          </a:p>
          <a:p>
            <a:pPr algn="just"/>
            <a:r>
              <a:rPr lang="tr-TR"/>
              <a:t>Görüntü işleme, birçok farklı alanda önemli bir rol oynar. Özellikle son yıllarda kullanımı «Tıp ve Sağlık Sektörü, Otomasyon ve Ensdüstriyel Uygulamalar, Güvenlik ve Gözetim, Eğlence ve Sanat, Harita ve Coğrafi Bilgi Sistemleri» alanlarında oldukça yaygın hale gelmiştir. </a:t>
            </a:r>
            <a:endParaRPr lang="tr-TR" dirty="0"/>
          </a:p>
        </p:txBody>
      </p:sp>
    </p:spTree>
    <p:extLst>
      <p:ext uri="{BB962C8B-B14F-4D97-AF65-F5344CB8AC3E}">
        <p14:creationId xmlns:p14="http://schemas.microsoft.com/office/powerpoint/2010/main" val="2157626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2" name="Rectangle 9229">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B3F53C7A-066A-28FB-E691-02FACF52B414}"/>
              </a:ext>
            </a:extLst>
          </p:cNvPr>
          <p:cNvSpPr>
            <a:spLocks noGrp="1"/>
          </p:cNvSpPr>
          <p:nvPr>
            <p:ph type="title"/>
          </p:nvPr>
        </p:nvSpPr>
        <p:spPr>
          <a:xfrm>
            <a:off x="1081895" y="207390"/>
            <a:ext cx="10990499" cy="857482"/>
          </a:xfrm>
        </p:spPr>
        <p:txBody>
          <a:bodyPr vert="horz" lIns="91440" tIns="45720" rIns="91440" bIns="45720" rtlCol="0" anchor="t">
            <a:normAutofit/>
          </a:bodyPr>
          <a:lstStyle/>
          <a:p>
            <a:r>
              <a:rPr lang="en-US" sz="4400" dirty="0" err="1">
                <a:gradFill flip="none" rotWithShape="1">
                  <a:gsLst>
                    <a:gs pos="0">
                      <a:schemeClr val="accent5">
                        <a:alpha val="70000"/>
                      </a:schemeClr>
                    </a:gs>
                    <a:gs pos="100000">
                      <a:schemeClr val="accent1">
                        <a:alpha val="70000"/>
                      </a:schemeClr>
                    </a:gs>
                  </a:gsLst>
                  <a:lin ang="0" scaled="1"/>
                  <a:tileRect/>
                </a:gradFill>
              </a:rPr>
              <a:t>Derin</a:t>
            </a:r>
            <a:r>
              <a:rPr lang="en-US" sz="4400" dirty="0">
                <a:gradFill flip="none" rotWithShape="1">
                  <a:gsLst>
                    <a:gs pos="0">
                      <a:schemeClr val="accent5">
                        <a:alpha val="70000"/>
                      </a:schemeClr>
                    </a:gs>
                    <a:gs pos="100000">
                      <a:schemeClr val="accent1">
                        <a:alpha val="70000"/>
                      </a:schemeClr>
                    </a:gs>
                  </a:gsLst>
                  <a:lin ang="0" scaled="1"/>
                  <a:tileRect/>
                </a:gradFill>
              </a:rPr>
              <a:t> </a:t>
            </a:r>
            <a:r>
              <a:rPr lang="en-US" sz="4400" dirty="0" err="1">
                <a:gradFill flip="none" rotWithShape="1">
                  <a:gsLst>
                    <a:gs pos="0">
                      <a:schemeClr val="accent5">
                        <a:alpha val="70000"/>
                      </a:schemeClr>
                    </a:gs>
                    <a:gs pos="100000">
                      <a:schemeClr val="accent1">
                        <a:alpha val="70000"/>
                      </a:schemeClr>
                    </a:gs>
                  </a:gsLst>
                  <a:lin ang="0" scaled="1"/>
                  <a:tileRect/>
                </a:gradFill>
              </a:rPr>
              <a:t>Öğrenme</a:t>
            </a:r>
            <a:r>
              <a:rPr lang="en-US" sz="4400" dirty="0">
                <a:gradFill flip="none" rotWithShape="1">
                  <a:gsLst>
                    <a:gs pos="0">
                      <a:schemeClr val="accent5">
                        <a:alpha val="70000"/>
                      </a:schemeClr>
                    </a:gs>
                    <a:gs pos="100000">
                      <a:schemeClr val="accent1">
                        <a:alpha val="70000"/>
                      </a:schemeClr>
                    </a:gs>
                  </a:gsLst>
                  <a:lin ang="0" scaled="1"/>
                  <a:tileRect/>
                </a:gradFill>
              </a:rPr>
              <a:t> - </a:t>
            </a:r>
            <a:r>
              <a:rPr lang="en-US" sz="4400" dirty="0" err="1">
                <a:gradFill flip="none" rotWithShape="1">
                  <a:gsLst>
                    <a:gs pos="0">
                      <a:schemeClr val="accent5">
                        <a:alpha val="70000"/>
                      </a:schemeClr>
                    </a:gs>
                    <a:gs pos="100000">
                      <a:schemeClr val="accent1">
                        <a:alpha val="70000"/>
                      </a:schemeClr>
                    </a:gs>
                  </a:gsLst>
                  <a:lin ang="0" scaled="1"/>
                  <a:tileRect/>
                </a:gradFill>
              </a:rPr>
              <a:t>Görüntü</a:t>
            </a:r>
            <a:r>
              <a:rPr lang="en-US" sz="4400" dirty="0">
                <a:gradFill flip="none" rotWithShape="1">
                  <a:gsLst>
                    <a:gs pos="0">
                      <a:schemeClr val="accent5">
                        <a:alpha val="70000"/>
                      </a:schemeClr>
                    </a:gs>
                    <a:gs pos="100000">
                      <a:schemeClr val="accent1">
                        <a:alpha val="70000"/>
                      </a:schemeClr>
                    </a:gs>
                  </a:gsLst>
                  <a:lin ang="0" scaled="1"/>
                  <a:tileRect/>
                </a:gradFill>
              </a:rPr>
              <a:t> İşleme </a:t>
            </a:r>
            <a:r>
              <a:rPr lang="en-US" sz="4400" dirty="0" err="1">
                <a:gradFill flip="none" rotWithShape="1">
                  <a:gsLst>
                    <a:gs pos="0">
                      <a:schemeClr val="accent5">
                        <a:alpha val="70000"/>
                      </a:schemeClr>
                    </a:gs>
                    <a:gs pos="100000">
                      <a:schemeClr val="accent1">
                        <a:alpha val="70000"/>
                      </a:schemeClr>
                    </a:gs>
                  </a:gsLst>
                  <a:lin ang="0" scaled="1"/>
                  <a:tileRect/>
                </a:gradFill>
              </a:rPr>
              <a:t>Teknikleri</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pic>
        <p:nvPicPr>
          <p:cNvPr id="7" name="İçerik Yer Tutucusu 6">
            <a:extLst>
              <a:ext uri="{FF2B5EF4-FFF2-40B4-BE49-F238E27FC236}">
                <a16:creationId xmlns:a16="http://schemas.microsoft.com/office/drawing/2014/main" id="{AFB1A739-219B-F86A-EF44-5D9429FC60C7}"/>
              </a:ext>
            </a:extLst>
          </p:cNvPr>
          <p:cNvPicPr>
            <a:picLocks noGrp="1" noChangeAspect="1"/>
          </p:cNvPicPr>
          <p:nvPr>
            <p:ph idx="1"/>
          </p:nvPr>
        </p:nvPicPr>
        <p:blipFill>
          <a:blip r:embed="rId2">
            <a:alphaModFix amt="90000"/>
          </a:blip>
          <a:stretch>
            <a:fillRect/>
          </a:stretch>
        </p:blipFill>
        <p:spPr>
          <a:xfrm>
            <a:off x="519456" y="1305395"/>
            <a:ext cx="6251942" cy="3907464"/>
          </a:xfrm>
          <a:prstGeom prst="rect">
            <a:avLst/>
          </a:prstGeom>
        </p:spPr>
      </p:pic>
      <p:sp>
        <p:nvSpPr>
          <p:cNvPr id="8" name="İçerik Yer Tutucusu 2">
            <a:extLst>
              <a:ext uri="{FF2B5EF4-FFF2-40B4-BE49-F238E27FC236}">
                <a16:creationId xmlns:a16="http://schemas.microsoft.com/office/drawing/2014/main" id="{4DDA0CAA-304B-7AD4-FEAB-D325E20D2380}"/>
              </a:ext>
            </a:extLst>
          </p:cNvPr>
          <p:cNvSpPr txBox="1">
            <a:spLocks/>
          </p:cNvSpPr>
          <p:nvPr/>
        </p:nvSpPr>
        <p:spPr>
          <a:xfrm>
            <a:off x="51795" y="5349210"/>
            <a:ext cx="6525349" cy="857482"/>
          </a:xfrm>
          <a:prstGeom prst="rect">
            <a:avLst/>
          </a:prstGeom>
        </p:spPr>
        <p:txBody>
          <a:bodyPr vert="horz" lIns="91440" tIns="45720" rIns="91440" bIns="45720" rtlCol="0" anchor="t">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a:solidFill>
                  <a:schemeClr val="tx2">
                    <a:alpha val="60000"/>
                  </a:schemeClr>
                </a:solidFill>
              </a:rPr>
              <a:t>Erozyon </a:t>
            </a:r>
            <a:r>
              <a:rPr lang="en-US" sz="1800" dirty="0" err="1">
                <a:solidFill>
                  <a:schemeClr val="tx2">
                    <a:alpha val="60000"/>
                  </a:schemeClr>
                </a:solidFill>
              </a:rPr>
              <a:t>işlemi</a:t>
            </a:r>
            <a:r>
              <a:rPr lang="en-US" sz="1800" dirty="0">
                <a:solidFill>
                  <a:schemeClr val="tx2">
                    <a:alpha val="60000"/>
                  </a:schemeClr>
                </a:solidFill>
              </a:rPr>
              <a:t> </a:t>
            </a:r>
            <a:r>
              <a:rPr lang="en-US" sz="1800" dirty="0" err="1">
                <a:solidFill>
                  <a:schemeClr val="tx2">
                    <a:alpha val="60000"/>
                  </a:schemeClr>
                </a:solidFill>
              </a:rPr>
              <a:t>için</a:t>
            </a:r>
            <a:r>
              <a:rPr lang="en-US" sz="1800" dirty="0">
                <a:solidFill>
                  <a:schemeClr val="tx2">
                    <a:alpha val="60000"/>
                  </a:schemeClr>
                </a:solidFill>
              </a:rPr>
              <a:t> «</a:t>
            </a:r>
            <a:r>
              <a:rPr lang="en-US" sz="1800" dirty="0" err="1">
                <a:solidFill>
                  <a:schemeClr val="tx2">
                    <a:alpha val="60000"/>
                  </a:schemeClr>
                </a:solidFill>
              </a:rPr>
              <a:t>opencv</a:t>
            </a:r>
            <a:r>
              <a:rPr lang="en-US" sz="1800" dirty="0">
                <a:solidFill>
                  <a:schemeClr val="tx2">
                    <a:alpha val="60000"/>
                  </a:schemeClr>
                </a:solidFill>
              </a:rPr>
              <a:t>» </a:t>
            </a:r>
            <a:r>
              <a:rPr lang="en-US" sz="1800" dirty="0" err="1">
                <a:solidFill>
                  <a:schemeClr val="tx2">
                    <a:alpha val="60000"/>
                  </a:schemeClr>
                </a:solidFill>
              </a:rPr>
              <a:t>kütüphanesi</a:t>
            </a:r>
            <a:r>
              <a:rPr lang="en-US" sz="1800" dirty="0">
                <a:solidFill>
                  <a:schemeClr val="tx2">
                    <a:alpha val="60000"/>
                  </a:schemeClr>
                </a:solidFill>
              </a:rPr>
              <a:t> </a:t>
            </a:r>
            <a:r>
              <a:rPr lang="en-US" sz="1800" dirty="0" err="1">
                <a:solidFill>
                  <a:schemeClr val="tx2">
                    <a:alpha val="60000"/>
                  </a:schemeClr>
                </a:solidFill>
              </a:rPr>
              <a:t>ile</a:t>
            </a:r>
            <a:r>
              <a:rPr lang="en-US" sz="1800" dirty="0">
                <a:solidFill>
                  <a:schemeClr val="tx2">
                    <a:alpha val="60000"/>
                  </a:schemeClr>
                </a:solidFill>
              </a:rPr>
              <a:t> </a:t>
            </a:r>
            <a:r>
              <a:rPr lang="en-US" sz="1800" dirty="0" err="1">
                <a:solidFill>
                  <a:schemeClr val="tx2">
                    <a:alpha val="60000"/>
                  </a:schemeClr>
                </a:solidFill>
              </a:rPr>
              <a:t>yazılmış</a:t>
            </a:r>
            <a:r>
              <a:rPr lang="en-US" sz="1800" dirty="0">
                <a:solidFill>
                  <a:schemeClr val="tx2">
                    <a:alpha val="60000"/>
                  </a:schemeClr>
                </a:solidFill>
              </a:rPr>
              <a:t> </a:t>
            </a:r>
            <a:r>
              <a:rPr lang="en-US" sz="1800" dirty="0" err="1">
                <a:solidFill>
                  <a:schemeClr val="tx2">
                    <a:alpha val="60000"/>
                  </a:schemeClr>
                </a:solidFill>
              </a:rPr>
              <a:t>kod</a:t>
            </a:r>
            <a:r>
              <a:rPr lang="en-US" sz="1800" dirty="0">
                <a:solidFill>
                  <a:schemeClr val="tx2">
                    <a:alpha val="60000"/>
                  </a:schemeClr>
                </a:solidFill>
              </a:rPr>
              <a:t>.</a:t>
            </a:r>
          </a:p>
        </p:txBody>
      </p:sp>
      <p:pic>
        <p:nvPicPr>
          <p:cNvPr id="9" name="Resim 8" descr="optik alet, Kamera ve optik, dış mekan, giyim içeren bir resim&#10;&#10;Açıklama otomatik olarak oluşturuldu">
            <a:extLst>
              <a:ext uri="{FF2B5EF4-FFF2-40B4-BE49-F238E27FC236}">
                <a16:creationId xmlns:a16="http://schemas.microsoft.com/office/drawing/2014/main" id="{F8E4FF02-54D2-9DC7-1F5F-BD189C416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863" y="1154924"/>
            <a:ext cx="2436292" cy="2075360"/>
          </a:xfrm>
          <a:prstGeom prst="rect">
            <a:avLst/>
          </a:prstGeom>
        </p:spPr>
      </p:pic>
      <p:sp>
        <p:nvSpPr>
          <p:cNvPr id="10" name="İçerik Yer Tutucusu 6">
            <a:extLst>
              <a:ext uri="{FF2B5EF4-FFF2-40B4-BE49-F238E27FC236}">
                <a16:creationId xmlns:a16="http://schemas.microsoft.com/office/drawing/2014/main" id="{E4A786A6-E021-1D9E-D67E-951851C91A0B}"/>
              </a:ext>
            </a:extLst>
          </p:cNvPr>
          <p:cNvSpPr txBox="1">
            <a:spLocks/>
          </p:cNvSpPr>
          <p:nvPr/>
        </p:nvSpPr>
        <p:spPr>
          <a:xfrm>
            <a:off x="8904705" y="3425787"/>
            <a:ext cx="2767839" cy="507519"/>
          </a:xfrm>
          <a:prstGeom prst="rect">
            <a:avLst/>
          </a:prstGeom>
        </p:spPr>
        <p:txBody>
          <a:bodyPr vert="horz" lIns="91440" tIns="45720" rIns="91440" bIns="45720" rtlCol="0">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Orijinal görüntü</a:t>
            </a:r>
          </a:p>
        </p:txBody>
      </p:sp>
      <p:pic>
        <p:nvPicPr>
          <p:cNvPr id="2050" name="Picture 2">
            <a:extLst>
              <a:ext uri="{FF2B5EF4-FFF2-40B4-BE49-F238E27FC236}">
                <a16:creationId xmlns:a16="http://schemas.microsoft.com/office/drawing/2014/main" id="{E22CDFC7-8274-F871-7C26-0397C1263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5863" y="3815501"/>
            <a:ext cx="2436292" cy="2075360"/>
          </a:xfrm>
          <a:prstGeom prst="rect">
            <a:avLst/>
          </a:prstGeom>
          <a:noFill/>
          <a:extLst>
            <a:ext uri="{909E8E84-426E-40DD-AFC4-6F175D3DCCD1}">
              <a14:hiddenFill xmlns:a14="http://schemas.microsoft.com/office/drawing/2010/main">
                <a:solidFill>
                  <a:srgbClr val="FFFFFF"/>
                </a:solidFill>
              </a14:hiddenFill>
            </a:ext>
          </a:extLst>
        </p:spPr>
      </p:pic>
      <p:sp>
        <p:nvSpPr>
          <p:cNvPr id="11" name="İçerik Yer Tutucusu 6">
            <a:extLst>
              <a:ext uri="{FF2B5EF4-FFF2-40B4-BE49-F238E27FC236}">
                <a16:creationId xmlns:a16="http://schemas.microsoft.com/office/drawing/2014/main" id="{FF395B21-5A71-505C-E6E7-48C9D20F1157}"/>
              </a:ext>
            </a:extLst>
          </p:cNvPr>
          <p:cNvSpPr txBox="1">
            <a:spLocks/>
          </p:cNvSpPr>
          <p:nvPr/>
        </p:nvSpPr>
        <p:spPr>
          <a:xfrm>
            <a:off x="8681013" y="6141748"/>
            <a:ext cx="3142689" cy="507519"/>
          </a:xfrm>
          <a:prstGeom prst="rect">
            <a:avLst/>
          </a:prstGeom>
        </p:spPr>
        <p:txBody>
          <a:bodyPr vert="horz" lIns="91440" tIns="45720" rIns="91440" bIns="45720" rtlCol="0">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Erozyona uğramış görüntü</a:t>
            </a:r>
          </a:p>
        </p:txBody>
      </p:sp>
    </p:spTree>
    <p:extLst>
      <p:ext uri="{BB962C8B-B14F-4D97-AF65-F5344CB8AC3E}">
        <p14:creationId xmlns:p14="http://schemas.microsoft.com/office/powerpoint/2010/main" val="3606650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2" name="Rectangle 9229">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B3F53C7A-066A-28FB-E691-02FACF52B414}"/>
              </a:ext>
            </a:extLst>
          </p:cNvPr>
          <p:cNvSpPr>
            <a:spLocks noGrp="1"/>
          </p:cNvSpPr>
          <p:nvPr>
            <p:ph type="title"/>
          </p:nvPr>
        </p:nvSpPr>
        <p:spPr>
          <a:xfrm>
            <a:off x="1081895" y="207390"/>
            <a:ext cx="10990499" cy="857482"/>
          </a:xfrm>
        </p:spPr>
        <p:txBody>
          <a:bodyPr vert="horz" lIns="91440" tIns="45720" rIns="91440" bIns="45720" rtlCol="0" anchor="t">
            <a:normAutofit/>
          </a:bodyPr>
          <a:lstStyle/>
          <a:p>
            <a:r>
              <a:rPr lang="en-US" sz="4400" dirty="0" err="1">
                <a:gradFill flip="none" rotWithShape="1">
                  <a:gsLst>
                    <a:gs pos="0">
                      <a:schemeClr val="accent5">
                        <a:alpha val="70000"/>
                      </a:schemeClr>
                    </a:gs>
                    <a:gs pos="100000">
                      <a:schemeClr val="accent1">
                        <a:alpha val="70000"/>
                      </a:schemeClr>
                    </a:gs>
                  </a:gsLst>
                  <a:lin ang="0" scaled="1"/>
                  <a:tileRect/>
                </a:gradFill>
              </a:rPr>
              <a:t>Derin</a:t>
            </a:r>
            <a:r>
              <a:rPr lang="en-US" sz="4400" dirty="0">
                <a:gradFill flip="none" rotWithShape="1">
                  <a:gsLst>
                    <a:gs pos="0">
                      <a:schemeClr val="accent5">
                        <a:alpha val="70000"/>
                      </a:schemeClr>
                    </a:gs>
                    <a:gs pos="100000">
                      <a:schemeClr val="accent1">
                        <a:alpha val="70000"/>
                      </a:schemeClr>
                    </a:gs>
                  </a:gsLst>
                  <a:lin ang="0" scaled="1"/>
                  <a:tileRect/>
                </a:gradFill>
              </a:rPr>
              <a:t> </a:t>
            </a:r>
            <a:r>
              <a:rPr lang="en-US" sz="4400" dirty="0" err="1">
                <a:gradFill flip="none" rotWithShape="1">
                  <a:gsLst>
                    <a:gs pos="0">
                      <a:schemeClr val="accent5">
                        <a:alpha val="70000"/>
                      </a:schemeClr>
                    </a:gs>
                    <a:gs pos="100000">
                      <a:schemeClr val="accent1">
                        <a:alpha val="70000"/>
                      </a:schemeClr>
                    </a:gs>
                  </a:gsLst>
                  <a:lin ang="0" scaled="1"/>
                  <a:tileRect/>
                </a:gradFill>
              </a:rPr>
              <a:t>Öğrenme</a:t>
            </a:r>
            <a:r>
              <a:rPr lang="en-US" sz="4400" dirty="0">
                <a:gradFill flip="none" rotWithShape="1">
                  <a:gsLst>
                    <a:gs pos="0">
                      <a:schemeClr val="accent5">
                        <a:alpha val="70000"/>
                      </a:schemeClr>
                    </a:gs>
                    <a:gs pos="100000">
                      <a:schemeClr val="accent1">
                        <a:alpha val="70000"/>
                      </a:schemeClr>
                    </a:gs>
                  </a:gsLst>
                  <a:lin ang="0" scaled="1"/>
                  <a:tileRect/>
                </a:gradFill>
              </a:rPr>
              <a:t> - </a:t>
            </a:r>
            <a:r>
              <a:rPr lang="en-US" sz="4400" dirty="0" err="1">
                <a:gradFill flip="none" rotWithShape="1">
                  <a:gsLst>
                    <a:gs pos="0">
                      <a:schemeClr val="accent5">
                        <a:alpha val="70000"/>
                      </a:schemeClr>
                    </a:gs>
                    <a:gs pos="100000">
                      <a:schemeClr val="accent1">
                        <a:alpha val="70000"/>
                      </a:schemeClr>
                    </a:gs>
                  </a:gsLst>
                  <a:lin ang="0" scaled="1"/>
                  <a:tileRect/>
                </a:gradFill>
              </a:rPr>
              <a:t>Görüntü</a:t>
            </a:r>
            <a:r>
              <a:rPr lang="en-US" sz="4400" dirty="0">
                <a:gradFill flip="none" rotWithShape="1">
                  <a:gsLst>
                    <a:gs pos="0">
                      <a:schemeClr val="accent5">
                        <a:alpha val="70000"/>
                      </a:schemeClr>
                    </a:gs>
                    <a:gs pos="100000">
                      <a:schemeClr val="accent1">
                        <a:alpha val="70000"/>
                      </a:schemeClr>
                    </a:gs>
                  </a:gsLst>
                  <a:lin ang="0" scaled="1"/>
                  <a:tileRect/>
                </a:gradFill>
              </a:rPr>
              <a:t> İşleme </a:t>
            </a:r>
            <a:r>
              <a:rPr lang="en-US" sz="4400" dirty="0" err="1">
                <a:gradFill flip="none" rotWithShape="1">
                  <a:gsLst>
                    <a:gs pos="0">
                      <a:schemeClr val="accent5">
                        <a:alpha val="70000"/>
                      </a:schemeClr>
                    </a:gs>
                    <a:gs pos="100000">
                      <a:schemeClr val="accent1">
                        <a:alpha val="70000"/>
                      </a:schemeClr>
                    </a:gs>
                  </a:gsLst>
                  <a:lin ang="0" scaled="1"/>
                  <a:tileRect/>
                </a:gradFill>
              </a:rPr>
              <a:t>Teknikleri</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8" name="İçerik Yer Tutucusu 2">
            <a:extLst>
              <a:ext uri="{FF2B5EF4-FFF2-40B4-BE49-F238E27FC236}">
                <a16:creationId xmlns:a16="http://schemas.microsoft.com/office/drawing/2014/main" id="{4DDA0CAA-304B-7AD4-FEAB-D325E20D2380}"/>
              </a:ext>
            </a:extLst>
          </p:cNvPr>
          <p:cNvSpPr txBox="1">
            <a:spLocks/>
          </p:cNvSpPr>
          <p:nvPr/>
        </p:nvSpPr>
        <p:spPr>
          <a:xfrm>
            <a:off x="248313" y="5713007"/>
            <a:ext cx="6525349" cy="857482"/>
          </a:xfrm>
          <a:prstGeom prst="rect">
            <a:avLst/>
          </a:prstGeom>
        </p:spPr>
        <p:txBody>
          <a:bodyPr vert="horz" lIns="91440" tIns="45720" rIns="91440" bIns="45720" rtlCol="0" anchor="t">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a:solidFill>
                  <a:schemeClr val="tx2">
                    <a:alpha val="60000"/>
                  </a:schemeClr>
                </a:solidFill>
              </a:rPr>
              <a:t>Genişleme </a:t>
            </a:r>
            <a:r>
              <a:rPr lang="en-US" sz="1800" dirty="0" err="1">
                <a:solidFill>
                  <a:schemeClr val="tx2">
                    <a:alpha val="60000"/>
                  </a:schemeClr>
                </a:solidFill>
              </a:rPr>
              <a:t>işlemi</a:t>
            </a:r>
            <a:r>
              <a:rPr lang="en-US" sz="1800" dirty="0">
                <a:solidFill>
                  <a:schemeClr val="tx2">
                    <a:alpha val="60000"/>
                  </a:schemeClr>
                </a:solidFill>
              </a:rPr>
              <a:t> </a:t>
            </a:r>
            <a:r>
              <a:rPr lang="en-US" sz="1800" dirty="0" err="1">
                <a:solidFill>
                  <a:schemeClr val="tx2">
                    <a:alpha val="60000"/>
                  </a:schemeClr>
                </a:solidFill>
              </a:rPr>
              <a:t>için</a:t>
            </a:r>
            <a:r>
              <a:rPr lang="en-US" sz="1800" dirty="0">
                <a:solidFill>
                  <a:schemeClr val="tx2">
                    <a:alpha val="60000"/>
                  </a:schemeClr>
                </a:solidFill>
              </a:rPr>
              <a:t> «</a:t>
            </a:r>
            <a:r>
              <a:rPr lang="en-US" sz="1800" dirty="0" err="1">
                <a:solidFill>
                  <a:schemeClr val="tx2">
                    <a:alpha val="60000"/>
                  </a:schemeClr>
                </a:solidFill>
              </a:rPr>
              <a:t>opencv</a:t>
            </a:r>
            <a:r>
              <a:rPr lang="en-US" sz="1800" dirty="0">
                <a:solidFill>
                  <a:schemeClr val="tx2">
                    <a:alpha val="60000"/>
                  </a:schemeClr>
                </a:solidFill>
              </a:rPr>
              <a:t>» </a:t>
            </a:r>
            <a:r>
              <a:rPr lang="en-US" sz="1800" dirty="0" err="1">
                <a:solidFill>
                  <a:schemeClr val="tx2">
                    <a:alpha val="60000"/>
                  </a:schemeClr>
                </a:solidFill>
              </a:rPr>
              <a:t>kütüphanesi</a:t>
            </a:r>
            <a:r>
              <a:rPr lang="en-US" sz="1800" dirty="0">
                <a:solidFill>
                  <a:schemeClr val="tx2">
                    <a:alpha val="60000"/>
                  </a:schemeClr>
                </a:solidFill>
              </a:rPr>
              <a:t> </a:t>
            </a:r>
            <a:r>
              <a:rPr lang="en-US" sz="1800" dirty="0" err="1">
                <a:solidFill>
                  <a:schemeClr val="tx2">
                    <a:alpha val="60000"/>
                  </a:schemeClr>
                </a:solidFill>
              </a:rPr>
              <a:t>ile</a:t>
            </a:r>
            <a:r>
              <a:rPr lang="en-US" sz="1800" dirty="0">
                <a:solidFill>
                  <a:schemeClr val="tx2">
                    <a:alpha val="60000"/>
                  </a:schemeClr>
                </a:solidFill>
              </a:rPr>
              <a:t> </a:t>
            </a:r>
            <a:r>
              <a:rPr lang="en-US" sz="1800" dirty="0" err="1">
                <a:solidFill>
                  <a:schemeClr val="tx2">
                    <a:alpha val="60000"/>
                  </a:schemeClr>
                </a:solidFill>
              </a:rPr>
              <a:t>yazılmış</a:t>
            </a:r>
            <a:r>
              <a:rPr lang="en-US" sz="1800" dirty="0">
                <a:solidFill>
                  <a:schemeClr val="tx2">
                    <a:alpha val="60000"/>
                  </a:schemeClr>
                </a:solidFill>
              </a:rPr>
              <a:t> </a:t>
            </a:r>
            <a:r>
              <a:rPr lang="en-US" sz="1800" dirty="0" err="1">
                <a:solidFill>
                  <a:schemeClr val="tx2">
                    <a:alpha val="60000"/>
                  </a:schemeClr>
                </a:solidFill>
              </a:rPr>
              <a:t>kod</a:t>
            </a:r>
            <a:r>
              <a:rPr lang="en-US" sz="1800" dirty="0">
                <a:solidFill>
                  <a:schemeClr val="tx2">
                    <a:alpha val="60000"/>
                  </a:schemeClr>
                </a:solidFill>
              </a:rPr>
              <a:t>.</a:t>
            </a:r>
          </a:p>
        </p:txBody>
      </p:sp>
      <p:pic>
        <p:nvPicPr>
          <p:cNvPr id="9" name="Resim 8" descr="optik alet, Kamera ve optik, dış mekan, giyim içeren bir resim&#10;&#10;Açıklama otomatik olarak oluşturuldu">
            <a:extLst>
              <a:ext uri="{FF2B5EF4-FFF2-40B4-BE49-F238E27FC236}">
                <a16:creationId xmlns:a16="http://schemas.microsoft.com/office/drawing/2014/main" id="{F8E4FF02-54D2-9DC7-1F5F-BD189C416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863" y="1154924"/>
            <a:ext cx="2436292" cy="2075360"/>
          </a:xfrm>
          <a:prstGeom prst="rect">
            <a:avLst/>
          </a:prstGeom>
        </p:spPr>
      </p:pic>
      <p:sp>
        <p:nvSpPr>
          <p:cNvPr id="10" name="İçerik Yer Tutucusu 6">
            <a:extLst>
              <a:ext uri="{FF2B5EF4-FFF2-40B4-BE49-F238E27FC236}">
                <a16:creationId xmlns:a16="http://schemas.microsoft.com/office/drawing/2014/main" id="{E4A786A6-E021-1D9E-D67E-951851C91A0B}"/>
              </a:ext>
            </a:extLst>
          </p:cNvPr>
          <p:cNvSpPr txBox="1">
            <a:spLocks/>
          </p:cNvSpPr>
          <p:nvPr/>
        </p:nvSpPr>
        <p:spPr>
          <a:xfrm>
            <a:off x="8904705" y="3425787"/>
            <a:ext cx="2767839" cy="507519"/>
          </a:xfrm>
          <a:prstGeom prst="rect">
            <a:avLst/>
          </a:prstGeom>
        </p:spPr>
        <p:txBody>
          <a:bodyPr vert="horz" lIns="91440" tIns="45720" rIns="91440" bIns="45720" rtlCol="0">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Orijinal görüntü</a:t>
            </a:r>
          </a:p>
        </p:txBody>
      </p:sp>
      <p:sp>
        <p:nvSpPr>
          <p:cNvPr id="11" name="İçerik Yer Tutucusu 6">
            <a:extLst>
              <a:ext uri="{FF2B5EF4-FFF2-40B4-BE49-F238E27FC236}">
                <a16:creationId xmlns:a16="http://schemas.microsoft.com/office/drawing/2014/main" id="{FF395B21-5A71-505C-E6E7-48C9D20F1157}"/>
              </a:ext>
            </a:extLst>
          </p:cNvPr>
          <p:cNvSpPr txBox="1">
            <a:spLocks/>
          </p:cNvSpPr>
          <p:nvPr/>
        </p:nvSpPr>
        <p:spPr>
          <a:xfrm>
            <a:off x="8333773" y="6141748"/>
            <a:ext cx="3489930" cy="507519"/>
          </a:xfrm>
          <a:prstGeom prst="rect">
            <a:avLst/>
          </a:prstGeom>
        </p:spPr>
        <p:txBody>
          <a:bodyPr vert="horz" lIns="91440" tIns="45720" rIns="91440" bIns="45720" rtlCol="0">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Genişlemeye uğramış görüntü</a:t>
            </a:r>
          </a:p>
        </p:txBody>
      </p:sp>
      <p:pic>
        <p:nvPicPr>
          <p:cNvPr id="6" name="Resim 5">
            <a:extLst>
              <a:ext uri="{FF2B5EF4-FFF2-40B4-BE49-F238E27FC236}">
                <a16:creationId xmlns:a16="http://schemas.microsoft.com/office/drawing/2014/main" id="{4D6F026C-AE3A-6603-6A43-D521418793A8}"/>
              </a:ext>
            </a:extLst>
          </p:cNvPr>
          <p:cNvPicPr>
            <a:picLocks noChangeAspect="1"/>
          </p:cNvPicPr>
          <p:nvPr/>
        </p:nvPicPr>
        <p:blipFill>
          <a:blip r:embed="rId3"/>
          <a:stretch>
            <a:fillRect/>
          </a:stretch>
        </p:blipFill>
        <p:spPr>
          <a:xfrm>
            <a:off x="699845" y="1154924"/>
            <a:ext cx="6972904" cy="4419983"/>
          </a:xfrm>
          <a:prstGeom prst="rect">
            <a:avLst/>
          </a:prstGeom>
        </p:spPr>
      </p:pic>
      <p:pic>
        <p:nvPicPr>
          <p:cNvPr id="3074" name="Picture 2">
            <a:extLst>
              <a:ext uri="{FF2B5EF4-FFF2-40B4-BE49-F238E27FC236}">
                <a16:creationId xmlns:a16="http://schemas.microsoft.com/office/drawing/2014/main" id="{3C79CE74-1739-71E9-3DB5-B5C09A4A2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8873" y="3931539"/>
            <a:ext cx="2530272" cy="215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039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3" name="Rectangle 11272">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Frame 11274">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B3F53C7A-066A-28FB-E691-02FACF52B414}"/>
              </a:ext>
            </a:extLst>
          </p:cNvPr>
          <p:cNvSpPr>
            <a:spLocks noGrp="1"/>
          </p:cNvSpPr>
          <p:nvPr>
            <p:ph type="title"/>
          </p:nvPr>
        </p:nvSpPr>
        <p:spPr>
          <a:xfrm>
            <a:off x="838198" y="740884"/>
            <a:ext cx="10747077" cy="1009291"/>
          </a:xfrm>
        </p:spPr>
        <p:txBody>
          <a:bodyPr anchor="b">
            <a:normAutofit/>
          </a:bodyPr>
          <a:lstStyle/>
          <a:p>
            <a:r>
              <a:rPr lang="tr-TR" sz="4400" dirty="0">
                <a:gradFill flip="none" rotWithShape="1">
                  <a:gsLst>
                    <a:gs pos="0">
                      <a:schemeClr val="accent5">
                        <a:alpha val="70000"/>
                      </a:schemeClr>
                    </a:gs>
                    <a:gs pos="100000">
                      <a:schemeClr val="accent1">
                        <a:alpha val="70000"/>
                      </a:schemeClr>
                    </a:gs>
                  </a:gsLst>
                  <a:lin ang="0" scaled="1"/>
                  <a:tileRect/>
                </a:gradFill>
              </a:rPr>
              <a:t>Derin Öğrenme - Görüntü İşleme Teknikleri</a:t>
            </a:r>
          </a:p>
        </p:txBody>
      </p:sp>
      <p:sp>
        <p:nvSpPr>
          <p:cNvPr id="3" name="İçerik Yer Tutucusu 2">
            <a:extLst>
              <a:ext uri="{FF2B5EF4-FFF2-40B4-BE49-F238E27FC236}">
                <a16:creationId xmlns:a16="http://schemas.microsoft.com/office/drawing/2014/main" id="{F6ECBD8A-3C1C-27F9-197E-8B9E84149C79}"/>
              </a:ext>
            </a:extLst>
          </p:cNvPr>
          <p:cNvSpPr>
            <a:spLocks noGrp="1"/>
          </p:cNvSpPr>
          <p:nvPr>
            <p:ph idx="1"/>
          </p:nvPr>
        </p:nvSpPr>
        <p:spPr>
          <a:xfrm>
            <a:off x="751934" y="2491059"/>
            <a:ext cx="5257801" cy="2986087"/>
          </a:xfrm>
        </p:spPr>
        <p:txBody>
          <a:bodyPr>
            <a:normAutofit fontScale="92500" lnSpcReduction="20000"/>
          </a:bodyPr>
          <a:lstStyle/>
          <a:p>
            <a:pPr algn="just">
              <a:lnSpc>
                <a:spcPct val="100000"/>
              </a:lnSpc>
            </a:pPr>
            <a:r>
              <a:rPr lang="tr-TR" sz="1400" b="1" dirty="0">
                <a:solidFill>
                  <a:schemeClr val="tx2">
                    <a:alpha val="60000"/>
                  </a:schemeClr>
                </a:solidFill>
              </a:rPr>
              <a:t>Açma (</a:t>
            </a:r>
            <a:r>
              <a:rPr lang="tr-TR" sz="1400" b="1" dirty="0" err="1">
                <a:solidFill>
                  <a:schemeClr val="tx2">
                    <a:alpha val="60000"/>
                  </a:schemeClr>
                </a:solidFill>
              </a:rPr>
              <a:t>Opening</a:t>
            </a:r>
            <a:r>
              <a:rPr lang="tr-TR" sz="1400" b="1" dirty="0">
                <a:solidFill>
                  <a:schemeClr val="tx2">
                    <a:alpha val="60000"/>
                  </a:schemeClr>
                </a:solidFill>
              </a:rPr>
              <a:t>): </a:t>
            </a:r>
            <a:r>
              <a:rPr lang="tr-TR" sz="1400" dirty="0">
                <a:solidFill>
                  <a:schemeClr val="tx2">
                    <a:alpha val="60000"/>
                  </a:schemeClr>
                </a:solidFill>
              </a:rPr>
              <a:t>Açma işlemi, erozyon ve ardından genişleme işleminin sırayla uygulanmasıyla gerçekleşen bir işlemdir. Açma, </a:t>
            </a:r>
            <a:r>
              <a:rPr lang="tr-TR" sz="1400" i="1" dirty="0">
                <a:solidFill>
                  <a:schemeClr val="tx2">
                    <a:alpha val="60000"/>
                  </a:schemeClr>
                </a:solidFill>
              </a:rPr>
              <a:t>küçük nesne parçalarını gidermek ve nesnelerin daha düzgün bir şekilde tanınmasını sağlamak için kullanılır.</a:t>
            </a:r>
          </a:p>
          <a:p>
            <a:pPr algn="just">
              <a:lnSpc>
                <a:spcPct val="100000"/>
              </a:lnSpc>
            </a:pPr>
            <a:r>
              <a:rPr lang="tr-TR" sz="1400" b="1" dirty="0">
                <a:solidFill>
                  <a:schemeClr val="tx2">
                    <a:alpha val="60000"/>
                  </a:schemeClr>
                </a:solidFill>
              </a:rPr>
              <a:t>Kapanma (</a:t>
            </a:r>
            <a:r>
              <a:rPr lang="tr-TR" sz="1400" b="1" dirty="0" err="1">
                <a:solidFill>
                  <a:schemeClr val="tx2">
                    <a:alpha val="60000"/>
                  </a:schemeClr>
                </a:solidFill>
              </a:rPr>
              <a:t>Closing</a:t>
            </a:r>
            <a:r>
              <a:rPr lang="tr-TR" sz="1400" b="1" dirty="0">
                <a:solidFill>
                  <a:schemeClr val="tx2">
                    <a:alpha val="60000"/>
                  </a:schemeClr>
                </a:solidFill>
              </a:rPr>
              <a:t>): </a:t>
            </a:r>
            <a:r>
              <a:rPr lang="tr-TR" sz="1400" dirty="0">
                <a:solidFill>
                  <a:schemeClr val="tx2">
                    <a:alpha val="60000"/>
                  </a:schemeClr>
                </a:solidFill>
              </a:rPr>
              <a:t>Kapanma işlemi, genişleme ve ardından erozyon işleminin sırayla uygulanmasıyla gerçekleşen bir işlemdir. Kapanma, </a:t>
            </a:r>
            <a:r>
              <a:rPr lang="tr-TR" sz="1400" i="1" dirty="0">
                <a:solidFill>
                  <a:schemeClr val="tx2">
                    <a:alpha val="60000"/>
                  </a:schemeClr>
                </a:solidFill>
              </a:rPr>
              <a:t>nesnelerin boşlukları doldurulmuş ve kesintisiz hale getirilmiş hali ile nesnelerin sınırlarını vurgulamak için kullanılır</a:t>
            </a:r>
            <a:r>
              <a:rPr lang="tr-TR" sz="1400" dirty="0">
                <a:solidFill>
                  <a:schemeClr val="tx2">
                    <a:alpha val="60000"/>
                  </a:schemeClr>
                </a:solidFill>
              </a:rPr>
              <a:t>.</a:t>
            </a:r>
          </a:p>
          <a:p>
            <a:pPr algn="just">
              <a:lnSpc>
                <a:spcPct val="100000"/>
              </a:lnSpc>
            </a:pPr>
            <a:r>
              <a:rPr lang="tr-TR" sz="1400" dirty="0">
                <a:solidFill>
                  <a:schemeClr val="tx2">
                    <a:alpha val="60000"/>
                  </a:schemeClr>
                </a:solidFill>
              </a:rPr>
              <a:t>Morfolojik işlemler, görüntü işleme alanında nesnelerin analizi, özellik çıkarımı ve ön işleme için çok kullanışlıdır. Özellikle nesne algılama, nesne izleme, kalite kontrol ve görüntü analizi gibi uygulamalarda yaygın olarak kullanılırlar. Bu işlemler, görüntülerdeki nesnelerin yapısını ve şeklini analiz etmek için önemli bir rol oynar.</a:t>
            </a:r>
          </a:p>
          <a:p>
            <a:pPr algn="just">
              <a:lnSpc>
                <a:spcPct val="100000"/>
              </a:lnSpc>
            </a:pPr>
            <a:endParaRPr lang="tr-TR" sz="1400" dirty="0">
              <a:solidFill>
                <a:schemeClr val="tx2">
                  <a:alpha val="60000"/>
                </a:schemeClr>
              </a:solidFill>
            </a:endParaRPr>
          </a:p>
          <a:p>
            <a:pPr algn="just">
              <a:lnSpc>
                <a:spcPct val="100000"/>
              </a:lnSpc>
            </a:pPr>
            <a:endParaRPr lang="tr-TR" sz="1400" dirty="0">
              <a:solidFill>
                <a:schemeClr val="tx2">
                  <a:alpha val="60000"/>
                </a:schemeClr>
              </a:solidFill>
            </a:endParaRPr>
          </a:p>
          <a:p>
            <a:pPr algn="just">
              <a:lnSpc>
                <a:spcPct val="100000"/>
              </a:lnSpc>
            </a:pPr>
            <a:endParaRPr lang="tr-TR" sz="1400" dirty="0">
              <a:solidFill>
                <a:schemeClr val="tx2">
                  <a:alpha val="60000"/>
                </a:schemeClr>
              </a:solidFill>
            </a:endParaRPr>
          </a:p>
          <a:p>
            <a:pPr algn="just">
              <a:lnSpc>
                <a:spcPct val="100000"/>
              </a:lnSpc>
            </a:pPr>
            <a:endParaRPr lang="tr-TR" sz="1400" dirty="0">
              <a:solidFill>
                <a:schemeClr val="tx2">
                  <a:alpha val="60000"/>
                </a:schemeClr>
              </a:solidFill>
            </a:endParaRPr>
          </a:p>
          <a:p>
            <a:pPr algn="just">
              <a:lnSpc>
                <a:spcPct val="100000"/>
              </a:lnSpc>
            </a:pPr>
            <a:endParaRPr lang="tr-TR" sz="1400" dirty="0">
              <a:solidFill>
                <a:schemeClr val="tx2">
                  <a:alpha val="60000"/>
                </a:schemeClr>
              </a:solidFill>
            </a:endParaRPr>
          </a:p>
          <a:p>
            <a:pPr algn="just">
              <a:lnSpc>
                <a:spcPct val="100000"/>
              </a:lnSpc>
            </a:pPr>
            <a:endParaRPr lang="tr-TR" sz="1400" dirty="0">
              <a:solidFill>
                <a:schemeClr val="tx2">
                  <a:alpha val="60000"/>
                </a:schemeClr>
              </a:solidFill>
            </a:endParaRPr>
          </a:p>
        </p:txBody>
      </p:sp>
      <p:pic>
        <p:nvPicPr>
          <p:cNvPr id="11268" name="Picture 4" descr="PDF] A STUDY OF IMAGE PROCESSING USING MORPHOLOGICAL OPENING AND CLOSING  PROCESSES | Semantic Scholar">
            <a:extLst>
              <a:ext uri="{FF2B5EF4-FFF2-40B4-BE49-F238E27FC236}">
                <a16:creationId xmlns:a16="http://schemas.microsoft.com/office/drawing/2014/main" id="{C39902F4-1753-E6C3-B80B-7E6215E18146}"/>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6510316" y="2491059"/>
            <a:ext cx="4843485" cy="2494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4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2" name="Rectangle 9229">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B3F53C7A-066A-28FB-E691-02FACF52B414}"/>
              </a:ext>
            </a:extLst>
          </p:cNvPr>
          <p:cNvSpPr>
            <a:spLocks noGrp="1"/>
          </p:cNvSpPr>
          <p:nvPr>
            <p:ph type="title"/>
          </p:nvPr>
        </p:nvSpPr>
        <p:spPr>
          <a:xfrm>
            <a:off x="1081895" y="207390"/>
            <a:ext cx="10990499" cy="857482"/>
          </a:xfrm>
        </p:spPr>
        <p:txBody>
          <a:bodyPr vert="horz" lIns="91440" tIns="45720" rIns="91440" bIns="45720" rtlCol="0" anchor="t">
            <a:normAutofit/>
          </a:bodyPr>
          <a:lstStyle/>
          <a:p>
            <a:r>
              <a:rPr lang="en-US" sz="4400" dirty="0" err="1">
                <a:gradFill flip="none" rotWithShape="1">
                  <a:gsLst>
                    <a:gs pos="0">
                      <a:schemeClr val="accent5">
                        <a:alpha val="70000"/>
                      </a:schemeClr>
                    </a:gs>
                    <a:gs pos="100000">
                      <a:schemeClr val="accent1">
                        <a:alpha val="70000"/>
                      </a:schemeClr>
                    </a:gs>
                  </a:gsLst>
                  <a:lin ang="0" scaled="1"/>
                  <a:tileRect/>
                </a:gradFill>
              </a:rPr>
              <a:t>Derin</a:t>
            </a:r>
            <a:r>
              <a:rPr lang="en-US" sz="4400" dirty="0">
                <a:gradFill flip="none" rotWithShape="1">
                  <a:gsLst>
                    <a:gs pos="0">
                      <a:schemeClr val="accent5">
                        <a:alpha val="70000"/>
                      </a:schemeClr>
                    </a:gs>
                    <a:gs pos="100000">
                      <a:schemeClr val="accent1">
                        <a:alpha val="70000"/>
                      </a:schemeClr>
                    </a:gs>
                  </a:gsLst>
                  <a:lin ang="0" scaled="1"/>
                  <a:tileRect/>
                </a:gradFill>
              </a:rPr>
              <a:t> </a:t>
            </a:r>
            <a:r>
              <a:rPr lang="en-US" sz="4400" dirty="0" err="1">
                <a:gradFill flip="none" rotWithShape="1">
                  <a:gsLst>
                    <a:gs pos="0">
                      <a:schemeClr val="accent5">
                        <a:alpha val="70000"/>
                      </a:schemeClr>
                    </a:gs>
                    <a:gs pos="100000">
                      <a:schemeClr val="accent1">
                        <a:alpha val="70000"/>
                      </a:schemeClr>
                    </a:gs>
                  </a:gsLst>
                  <a:lin ang="0" scaled="1"/>
                  <a:tileRect/>
                </a:gradFill>
              </a:rPr>
              <a:t>Öğrenme</a:t>
            </a:r>
            <a:r>
              <a:rPr lang="en-US" sz="4400" dirty="0">
                <a:gradFill flip="none" rotWithShape="1">
                  <a:gsLst>
                    <a:gs pos="0">
                      <a:schemeClr val="accent5">
                        <a:alpha val="70000"/>
                      </a:schemeClr>
                    </a:gs>
                    <a:gs pos="100000">
                      <a:schemeClr val="accent1">
                        <a:alpha val="70000"/>
                      </a:schemeClr>
                    </a:gs>
                  </a:gsLst>
                  <a:lin ang="0" scaled="1"/>
                  <a:tileRect/>
                </a:gradFill>
              </a:rPr>
              <a:t> - </a:t>
            </a:r>
            <a:r>
              <a:rPr lang="en-US" sz="4400" dirty="0" err="1">
                <a:gradFill flip="none" rotWithShape="1">
                  <a:gsLst>
                    <a:gs pos="0">
                      <a:schemeClr val="accent5">
                        <a:alpha val="70000"/>
                      </a:schemeClr>
                    </a:gs>
                    <a:gs pos="100000">
                      <a:schemeClr val="accent1">
                        <a:alpha val="70000"/>
                      </a:schemeClr>
                    </a:gs>
                  </a:gsLst>
                  <a:lin ang="0" scaled="1"/>
                  <a:tileRect/>
                </a:gradFill>
              </a:rPr>
              <a:t>Görüntü</a:t>
            </a:r>
            <a:r>
              <a:rPr lang="en-US" sz="4400" dirty="0">
                <a:gradFill flip="none" rotWithShape="1">
                  <a:gsLst>
                    <a:gs pos="0">
                      <a:schemeClr val="accent5">
                        <a:alpha val="70000"/>
                      </a:schemeClr>
                    </a:gs>
                    <a:gs pos="100000">
                      <a:schemeClr val="accent1">
                        <a:alpha val="70000"/>
                      </a:schemeClr>
                    </a:gs>
                  </a:gsLst>
                  <a:lin ang="0" scaled="1"/>
                  <a:tileRect/>
                </a:gradFill>
              </a:rPr>
              <a:t> İşleme </a:t>
            </a:r>
            <a:r>
              <a:rPr lang="en-US" sz="4400" dirty="0" err="1">
                <a:gradFill flip="none" rotWithShape="1">
                  <a:gsLst>
                    <a:gs pos="0">
                      <a:schemeClr val="accent5">
                        <a:alpha val="70000"/>
                      </a:schemeClr>
                    </a:gs>
                    <a:gs pos="100000">
                      <a:schemeClr val="accent1">
                        <a:alpha val="70000"/>
                      </a:schemeClr>
                    </a:gs>
                  </a:gsLst>
                  <a:lin ang="0" scaled="1"/>
                  <a:tileRect/>
                </a:gradFill>
              </a:rPr>
              <a:t>Teknikleri</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8" name="İçerik Yer Tutucusu 2">
            <a:extLst>
              <a:ext uri="{FF2B5EF4-FFF2-40B4-BE49-F238E27FC236}">
                <a16:creationId xmlns:a16="http://schemas.microsoft.com/office/drawing/2014/main" id="{4DDA0CAA-304B-7AD4-FEAB-D325E20D2380}"/>
              </a:ext>
            </a:extLst>
          </p:cNvPr>
          <p:cNvSpPr txBox="1">
            <a:spLocks/>
          </p:cNvSpPr>
          <p:nvPr/>
        </p:nvSpPr>
        <p:spPr>
          <a:xfrm>
            <a:off x="248313" y="5713007"/>
            <a:ext cx="6525349" cy="857482"/>
          </a:xfrm>
          <a:prstGeom prst="rect">
            <a:avLst/>
          </a:prstGeom>
        </p:spPr>
        <p:txBody>
          <a:bodyPr vert="horz" lIns="91440" tIns="45720" rIns="91440" bIns="45720" rtlCol="0" anchor="t">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a:solidFill>
                  <a:schemeClr val="tx2">
                    <a:alpha val="60000"/>
                  </a:schemeClr>
                </a:solidFill>
              </a:rPr>
              <a:t>Açma </a:t>
            </a:r>
            <a:r>
              <a:rPr lang="en-US" sz="1800" dirty="0" err="1">
                <a:solidFill>
                  <a:schemeClr val="tx2">
                    <a:alpha val="60000"/>
                  </a:schemeClr>
                </a:solidFill>
              </a:rPr>
              <a:t>işlemi</a:t>
            </a:r>
            <a:r>
              <a:rPr lang="en-US" sz="1800" dirty="0">
                <a:solidFill>
                  <a:schemeClr val="tx2">
                    <a:alpha val="60000"/>
                  </a:schemeClr>
                </a:solidFill>
              </a:rPr>
              <a:t> </a:t>
            </a:r>
            <a:r>
              <a:rPr lang="en-US" sz="1800" dirty="0" err="1">
                <a:solidFill>
                  <a:schemeClr val="tx2">
                    <a:alpha val="60000"/>
                  </a:schemeClr>
                </a:solidFill>
              </a:rPr>
              <a:t>için</a:t>
            </a:r>
            <a:r>
              <a:rPr lang="en-US" sz="1800" dirty="0">
                <a:solidFill>
                  <a:schemeClr val="tx2">
                    <a:alpha val="60000"/>
                  </a:schemeClr>
                </a:solidFill>
              </a:rPr>
              <a:t> «</a:t>
            </a:r>
            <a:r>
              <a:rPr lang="en-US" sz="1800" dirty="0" err="1">
                <a:solidFill>
                  <a:schemeClr val="tx2">
                    <a:alpha val="60000"/>
                  </a:schemeClr>
                </a:solidFill>
              </a:rPr>
              <a:t>opencv</a:t>
            </a:r>
            <a:r>
              <a:rPr lang="en-US" sz="1800" dirty="0">
                <a:solidFill>
                  <a:schemeClr val="tx2">
                    <a:alpha val="60000"/>
                  </a:schemeClr>
                </a:solidFill>
              </a:rPr>
              <a:t>» </a:t>
            </a:r>
            <a:r>
              <a:rPr lang="en-US" sz="1800" dirty="0" err="1">
                <a:solidFill>
                  <a:schemeClr val="tx2">
                    <a:alpha val="60000"/>
                  </a:schemeClr>
                </a:solidFill>
              </a:rPr>
              <a:t>kütüphanesi</a:t>
            </a:r>
            <a:r>
              <a:rPr lang="en-US" sz="1800" dirty="0">
                <a:solidFill>
                  <a:schemeClr val="tx2">
                    <a:alpha val="60000"/>
                  </a:schemeClr>
                </a:solidFill>
              </a:rPr>
              <a:t> </a:t>
            </a:r>
            <a:r>
              <a:rPr lang="en-US" sz="1800" dirty="0" err="1">
                <a:solidFill>
                  <a:schemeClr val="tx2">
                    <a:alpha val="60000"/>
                  </a:schemeClr>
                </a:solidFill>
              </a:rPr>
              <a:t>ile</a:t>
            </a:r>
            <a:r>
              <a:rPr lang="en-US" sz="1800" dirty="0">
                <a:solidFill>
                  <a:schemeClr val="tx2">
                    <a:alpha val="60000"/>
                  </a:schemeClr>
                </a:solidFill>
              </a:rPr>
              <a:t> </a:t>
            </a:r>
            <a:r>
              <a:rPr lang="en-US" sz="1800" dirty="0" err="1">
                <a:solidFill>
                  <a:schemeClr val="tx2">
                    <a:alpha val="60000"/>
                  </a:schemeClr>
                </a:solidFill>
              </a:rPr>
              <a:t>yazılmış</a:t>
            </a:r>
            <a:r>
              <a:rPr lang="en-US" sz="1800" dirty="0">
                <a:solidFill>
                  <a:schemeClr val="tx2">
                    <a:alpha val="60000"/>
                  </a:schemeClr>
                </a:solidFill>
              </a:rPr>
              <a:t> </a:t>
            </a:r>
            <a:r>
              <a:rPr lang="en-US" sz="1800" dirty="0" err="1">
                <a:solidFill>
                  <a:schemeClr val="tx2">
                    <a:alpha val="60000"/>
                  </a:schemeClr>
                </a:solidFill>
              </a:rPr>
              <a:t>kod</a:t>
            </a:r>
            <a:r>
              <a:rPr lang="en-US" sz="1800" dirty="0">
                <a:solidFill>
                  <a:schemeClr val="tx2">
                    <a:alpha val="60000"/>
                  </a:schemeClr>
                </a:solidFill>
              </a:rPr>
              <a:t>.</a:t>
            </a:r>
          </a:p>
        </p:txBody>
      </p:sp>
      <p:pic>
        <p:nvPicPr>
          <p:cNvPr id="9" name="Resim 8" descr="optik alet, Kamera ve optik, dış mekan, giyim içeren bir resim&#10;&#10;Açıklama otomatik olarak oluşturuldu">
            <a:extLst>
              <a:ext uri="{FF2B5EF4-FFF2-40B4-BE49-F238E27FC236}">
                <a16:creationId xmlns:a16="http://schemas.microsoft.com/office/drawing/2014/main" id="{F8E4FF02-54D2-9DC7-1F5F-BD189C416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863" y="1154924"/>
            <a:ext cx="2436292" cy="2075360"/>
          </a:xfrm>
          <a:prstGeom prst="rect">
            <a:avLst/>
          </a:prstGeom>
        </p:spPr>
      </p:pic>
      <p:sp>
        <p:nvSpPr>
          <p:cNvPr id="10" name="İçerik Yer Tutucusu 6">
            <a:extLst>
              <a:ext uri="{FF2B5EF4-FFF2-40B4-BE49-F238E27FC236}">
                <a16:creationId xmlns:a16="http://schemas.microsoft.com/office/drawing/2014/main" id="{E4A786A6-E021-1D9E-D67E-951851C91A0B}"/>
              </a:ext>
            </a:extLst>
          </p:cNvPr>
          <p:cNvSpPr txBox="1">
            <a:spLocks/>
          </p:cNvSpPr>
          <p:nvPr/>
        </p:nvSpPr>
        <p:spPr>
          <a:xfrm>
            <a:off x="8904705" y="3425787"/>
            <a:ext cx="2767839" cy="507519"/>
          </a:xfrm>
          <a:prstGeom prst="rect">
            <a:avLst/>
          </a:prstGeom>
        </p:spPr>
        <p:txBody>
          <a:bodyPr vert="horz" lIns="91440" tIns="45720" rIns="91440" bIns="45720" rtlCol="0">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Orijinal görüntü</a:t>
            </a:r>
          </a:p>
        </p:txBody>
      </p:sp>
      <p:sp>
        <p:nvSpPr>
          <p:cNvPr id="11" name="İçerik Yer Tutucusu 6">
            <a:extLst>
              <a:ext uri="{FF2B5EF4-FFF2-40B4-BE49-F238E27FC236}">
                <a16:creationId xmlns:a16="http://schemas.microsoft.com/office/drawing/2014/main" id="{FF395B21-5A71-505C-E6E7-48C9D20F1157}"/>
              </a:ext>
            </a:extLst>
          </p:cNvPr>
          <p:cNvSpPr txBox="1">
            <a:spLocks/>
          </p:cNvSpPr>
          <p:nvPr/>
        </p:nvSpPr>
        <p:spPr>
          <a:xfrm>
            <a:off x="8333773" y="6141748"/>
            <a:ext cx="3489930" cy="507519"/>
          </a:xfrm>
          <a:prstGeom prst="rect">
            <a:avLst/>
          </a:prstGeom>
        </p:spPr>
        <p:txBody>
          <a:bodyPr vert="horz" lIns="91440" tIns="45720" rIns="91440" bIns="45720" rtlCol="0">
            <a:normAutofit fontScale="925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Açma işlemine uğramış görüntü</a:t>
            </a:r>
          </a:p>
        </p:txBody>
      </p:sp>
      <p:pic>
        <p:nvPicPr>
          <p:cNvPr id="4098" name="Picture 2">
            <a:extLst>
              <a:ext uri="{FF2B5EF4-FFF2-40B4-BE49-F238E27FC236}">
                <a16:creationId xmlns:a16="http://schemas.microsoft.com/office/drawing/2014/main" id="{7F772D11-52E1-4E3E-A9A3-4F86D4B06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705" y="3875204"/>
            <a:ext cx="2660726" cy="2266544"/>
          </a:xfrm>
          <a:prstGeom prst="rect">
            <a:avLst/>
          </a:prstGeom>
          <a:noFill/>
          <a:extLst>
            <a:ext uri="{909E8E84-426E-40DD-AFC4-6F175D3DCCD1}">
              <a14:hiddenFill xmlns:a14="http://schemas.microsoft.com/office/drawing/2010/main">
                <a:solidFill>
                  <a:srgbClr val="FFFFFF"/>
                </a:solidFill>
              </a14:hiddenFill>
            </a:ext>
          </a:extLst>
        </p:spPr>
      </p:pic>
      <p:pic>
        <p:nvPicPr>
          <p:cNvPr id="2" name="Resim 1">
            <a:extLst>
              <a:ext uri="{FF2B5EF4-FFF2-40B4-BE49-F238E27FC236}">
                <a16:creationId xmlns:a16="http://schemas.microsoft.com/office/drawing/2014/main" id="{D1456AD8-BE46-61C0-DD3B-3E694A14B6D0}"/>
              </a:ext>
            </a:extLst>
          </p:cNvPr>
          <p:cNvPicPr>
            <a:picLocks noChangeAspect="1"/>
          </p:cNvPicPr>
          <p:nvPr/>
        </p:nvPicPr>
        <p:blipFill>
          <a:blip r:embed="rId4"/>
          <a:stretch>
            <a:fillRect/>
          </a:stretch>
        </p:blipFill>
        <p:spPr>
          <a:xfrm>
            <a:off x="699845" y="1154924"/>
            <a:ext cx="6934801" cy="4366638"/>
          </a:xfrm>
          <a:prstGeom prst="rect">
            <a:avLst/>
          </a:prstGeom>
        </p:spPr>
      </p:pic>
    </p:spTree>
    <p:extLst>
      <p:ext uri="{BB962C8B-B14F-4D97-AF65-F5344CB8AC3E}">
        <p14:creationId xmlns:p14="http://schemas.microsoft.com/office/powerpoint/2010/main" val="3582684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2" name="Rectangle 9229">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B3F53C7A-066A-28FB-E691-02FACF52B414}"/>
              </a:ext>
            </a:extLst>
          </p:cNvPr>
          <p:cNvSpPr>
            <a:spLocks noGrp="1"/>
          </p:cNvSpPr>
          <p:nvPr>
            <p:ph type="title"/>
          </p:nvPr>
        </p:nvSpPr>
        <p:spPr>
          <a:xfrm>
            <a:off x="1081895" y="207390"/>
            <a:ext cx="10990499" cy="857482"/>
          </a:xfrm>
        </p:spPr>
        <p:txBody>
          <a:bodyPr vert="horz" lIns="91440" tIns="45720" rIns="91440" bIns="45720" rtlCol="0" anchor="t">
            <a:normAutofit/>
          </a:bodyPr>
          <a:lstStyle/>
          <a:p>
            <a:r>
              <a:rPr lang="en-US" sz="4400" dirty="0" err="1">
                <a:gradFill flip="none" rotWithShape="1">
                  <a:gsLst>
                    <a:gs pos="0">
                      <a:schemeClr val="accent5">
                        <a:alpha val="70000"/>
                      </a:schemeClr>
                    </a:gs>
                    <a:gs pos="100000">
                      <a:schemeClr val="accent1">
                        <a:alpha val="70000"/>
                      </a:schemeClr>
                    </a:gs>
                  </a:gsLst>
                  <a:lin ang="0" scaled="1"/>
                  <a:tileRect/>
                </a:gradFill>
              </a:rPr>
              <a:t>Derin</a:t>
            </a:r>
            <a:r>
              <a:rPr lang="en-US" sz="4400" dirty="0">
                <a:gradFill flip="none" rotWithShape="1">
                  <a:gsLst>
                    <a:gs pos="0">
                      <a:schemeClr val="accent5">
                        <a:alpha val="70000"/>
                      </a:schemeClr>
                    </a:gs>
                    <a:gs pos="100000">
                      <a:schemeClr val="accent1">
                        <a:alpha val="70000"/>
                      </a:schemeClr>
                    </a:gs>
                  </a:gsLst>
                  <a:lin ang="0" scaled="1"/>
                  <a:tileRect/>
                </a:gradFill>
              </a:rPr>
              <a:t> </a:t>
            </a:r>
            <a:r>
              <a:rPr lang="en-US" sz="4400" dirty="0" err="1">
                <a:gradFill flip="none" rotWithShape="1">
                  <a:gsLst>
                    <a:gs pos="0">
                      <a:schemeClr val="accent5">
                        <a:alpha val="70000"/>
                      </a:schemeClr>
                    </a:gs>
                    <a:gs pos="100000">
                      <a:schemeClr val="accent1">
                        <a:alpha val="70000"/>
                      </a:schemeClr>
                    </a:gs>
                  </a:gsLst>
                  <a:lin ang="0" scaled="1"/>
                  <a:tileRect/>
                </a:gradFill>
              </a:rPr>
              <a:t>Öğrenme</a:t>
            </a:r>
            <a:r>
              <a:rPr lang="en-US" sz="4400" dirty="0">
                <a:gradFill flip="none" rotWithShape="1">
                  <a:gsLst>
                    <a:gs pos="0">
                      <a:schemeClr val="accent5">
                        <a:alpha val="70000"/>
                      </a:schemeClr>
                    </a:gs>
                    <a:gs pos="100000">
                      <a:schemeClr val="accent1">
                        <a:alpha val="70000"/>
                      </a:schemeClr>
                    </a:gs>
                  </a:gsLst>
                  <a:lin ang="0" scaled="1"/>
                  <a:tileRect/>
                </a:gradFill>
              </a:rPr>
              <a:t> - </a:t>
            </a:r>
            <a:r>
              <a:rPr lang="en-US" sz="4400" dirty="0" err="1">
                <a:gradFill flip="none" rotWithShape="1">
                  <a:gsLst>
                    <a:gs pos="0">
                      <a:schemeClr val="accent5">
                        <a:alpha val="70000"/>
                      </a:schemeClr>
                    </a:gs>
                    <a:gs pos="100000">
                      <a:schemeClr val="accent1">
                        <a:alpha val="70000"/>
                      </a:schemeClr>
                    </a:gs>
                  </a:gsLst>
                  <a:lin ang="0" scaled="1"/>
                  <a:tileRect/>
                </a:gradFill>
              </a:rPr>
              <a:t>Görüntü</a:t>
            </a:r>
            <a:r>
              <a:rPr lang="en-US" sz="4400" dirty="0">
                <a:gradFill flip="none" rotWithShape="1">
                  <a:gsLst>
                    <a:gs pos="0">
                      <a:schemeClr val="accent5">
                        <a:alpha val="70000"/>
                      </a:schemeClr>
                    </a:gs>
                    <a:gs pos="100000">
                      <a:schemeClr val="accent1">
                        <a:alpha val="70000"/>
                      </a:schemeClr>
                    </a:gs>
                  </a:gsLst>
                  <a:lin ang="0" scaled="1"/>
                  <a:tileRect/>
                </a:gradFill>
              </a:rPr>
              <a:t> İşleme </a:t>
            </a:r>
            <a:r>
              <a:rPr lang="en-US" sz="4400" dirty="0" err="1">
                <a:gradFill flip="none" rotWithShape="1">
                  <a:gsLst>
                    <a:gs pos="0">
                      <a:schemeClr val="accent5">
                        <a:alpha val="70000"/>
                      </a:schemeClr>
                    </a:gs>
                    <a:gs pos="100000">
                      <a:schemeClr val="accent1">
                        <a:alpha val="70000"/>
                      </a:schemeClr>
                    </a:gs>
                  </a:gsLst>
                  <a:lin ang="0" scaled="1"/>
                  <a:tileRect/>
                </a:gradFill>
              </a:rPr>
              <a:t>Teknikleri</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8" name="İçerik Yer Tutucusu 2">
            <a:extLst>
              <a:ext uri="{FF2B5EF4-FFF2-40B4-BE49-F238E27FC236}">
                <a16:creationId xmlns:a16="http://schemas.microsoft.com/office/drawing/2014/main" id="{4DDA0CAA-304B-7AD4-FEAB-D325E20D2380}"/>
              </a:ext>
            </a:extLst>
          </p:cNvPr>
          <p:cNvSpPr txBox="1">
            <a:spLocks/>
          </p:cNvSpPr>
          <p:nvPr/>
        </p:nvSpPr>
        <p:spPr>
          <a:xfrm>
            <a:off x="248313" y="5713007"/>
            <a:ext cx="6525349" cy="857482"/>
          </a:xfrm>
          <a:prstGeom prst="rect">
            <a:avLst/>
          </a:prstGeom>
        </p:spPr>
        <p:txBody>
          <a:bodyPr vert="horz" lIns="91440" tIns="45720" rIns="91440" bIns="45720" rtlCol="0" anchor="t">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a:solidFill>
                  <a:schemeClr val="tx2">
                    <a:alpha val="60000"/>
                  </a:schemeClr>
                </a:solidFill>
              </a:rPr>
              <a:t>Kapanma </a:t>
            </a:r>
            <a:r>
              <a:rPr lang="en-US" sz="1800" dirty="0" err="1">
                <a:solidFill>
                  <a:schemeClr val="tx2">
                    <a:alpha val="60000"/>
                  </a:schemeClr>
                </a:solidFill>
              </a:rPr>
              <a:t>işlemi</a:t>
            </a:r>
            <a:r>
              <a:rPr lang="en-US" sz="1800" dirty="0">
                <a:solidFill>
                  <a:schemeClr val="tx2">
                    <a:alpha val="60000"/>
                  </a:schemeClr>
                </a:solidFill>
              </a:rPr>
              <a:t> </a:t>
            </a:r>
            <a:r>
              <a:rPr lang="en-US" sz="1800" dirty="0" err="1">
                <a:solidFill>
                  <a:schemeClr val="tx2">
                    <a:alpha val="60000"/>
                  </a:schemeClr>
                </a:solidFill>
              </a:rPr>
              <a:t>için</a:t>
            </a:r>
            <a:r>
              <a:rPr lang="en-US" sz="1800" dirty="0">
                <a:solidFill>
                  <a:schemeClr val="tx2">
                    <a:alpha val="60000"/>
                  </a:schemeClr>
                </a:solidFill>
              </a:rPr>
              <a:t> «</a:t>
            </a:r>
            <a:r>
              <a:rPr lang="en-US" sz="1800" dirty="0" err="1">
                <a:solidFill>
                  <a:schemeClr val="tx2">
                    <a:alpha val="60000"/>
                  </a:schemeClr>
                </a:solidFill>
              </a:rPr>
              <a:t>opencv</a:t>
            </a:r>
            <a:r>
              <a:rPr lang="en-US" sz="1800" dirty="0">
                <a:solidFill>
                  <a:schemeClr val="tx2">
                    <a:alpha val="60000"/>
                  </a:schemeClr>
                </a:solidFill>
              </a:rPr>
              <a:t>» </a:t>
            </a:r>
            <a:r>
              <a:rPr lang="en-US" sz="1800" dirty="0" err="1">
                <a:solidFill>
                  <a:schemeClr val="tx2">
                    <a:alpha val="60000"/>
                  </a:schemeClr>
                </a:solidFill>
              </a:rPr>
              <a:t>kütüphanesi</a:t>
            </a:r>
            <a:r>
              <a:rPr lang="en-US" sz="1800" dirty="0">
                <a:solidFill>
                  <a:schemeClr val="tx2">
                    <a:alpha val="60000"/>
                  </a:schemeClr>
                </a:solidFill>
              </a:rPr>
              <a:t> </a:t>
            </a:r>
            <a:r>
              <a:rPr lang="en-US" sz="1800" dirty="0" err="1">
                <a:solidFill>
                  <a:schemeClr val="tx2">
                    <a:alpha val="60000"/>
                  </a:schemeClr>
                </a:solidFill>
              </a:rPr>
              <a:t>ile</a:t>
            </a:r>
            <a:r>
              <a:rPr lang="en-US" sz="1800" dirty="0">
                <a:solidFill>
                  <a:schemeClr val="tx2">
                    <a:alpha val="60000"/>
                  </a:schemeClr>
                </a:solidFill>
              </a:rPr>
              <a:t> </a:t>
            </a:r>
            <a:r>
              <a:rPr lang="en-US" sz="1800" dirty="0" err="1">
                <a:solidFill>
                  <a:schemeClr val="tx2">
                    <a:alpha val="60000"/>
                  </a:schemeClr>
                </a:solidFill>
              </a:rPr>
              <a:t>yazılmış</a:t>
            </a:r>
            <a:r>
              <a:rPr lang="en-US" sz="1800" dirty="0">
                <a:solidFill>
                  <a:schemeClr val="tx2">
                    <a:alpha val="60000"/>
                  </a:schemeClr>
                </a:solidFill>
              </a:rPr>
              <a:t> </a:t>
            </a:r>
            <a:r>
              <a:rPr lang="en-US" sz="1800" dirty="0" err="1">
                <a:solidFill>
                  <a:schemeClr val="tx2">
                    <a:alpha val="60000"/>
                  </a:schemeClr>
                </a:solidFill>
              </a:rPr>
              <a:t>kod</a:t>
            </a:r>
            <a:r>
              <a:rPr lang="en-US" sz="1800" dirty="0">
                <a:solidFill>
                  <a:schemeClr val="tx2">
                    <a:alpha val="60000"/>
                  </a:schemeClr>
                </a:solidFill>
              </a:rPr>
              <a:t>.</a:t>
            </a:r>
          </a:p>
        </p:txBody>
      </p:sp>
      <p:pic>
        <p:nvPicPr>
          <p:cNvPr id="9" name="Resim 8" descr="optik alet, Kamera ve optik, dış mekan, giyim içeren bir resim&#10;&#10;Açıklama otomatik olarak oluşturuldu">
            <a:extLst>
              <a:ext uri="{FF2B5EF4-FFF2-40B4-BE49-F238E27FC236}">
                <a16:creationId xmlns:a16="http://schemas.microsoft.com/office/drawing/2014/main" id="{F8E4FF02-54D2-9DC7-1F5F-BD189C416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863" y="1154924"/>
            <a:ext cx="2436292" cy="2075360"/>
          </a:xfrm>
          <a:prstGeom prst="rect">
            <a:avLst/>
          </a:prstGeom>
        </p:spPr>
      </p:pic>
      <p:sp>
        <p:nvSpPr>
          <p:cNvPr id="10" name="İçerik Yer Tutucusu 6">
            <a:extLst>
              <a:ext uri="{FF2B5EF4-FFF2-40B4-BE49-F238E27FC236}">
                <a16:creationId xmlns:a16="http://schemas.microsoft.com/office/drawing/2014/main" id="{E4A786A6-E021-1D9E-D67E-951851C91A0B}"/>
              </a:ext>
            </a:extLst>
          </p:cNvPr>
          <p:cNvSpPr txBox="1">
            <a:spLocks/>
          </p:cNvSpPr>
          <p:nvPr/>
        </p:nvSpPr>
        <p:spPr>
          <a:xfrm>
            <a:off x="8904705" y="3425787"/>
            <a:ext cx="2767839" cy="507519"/>
          </a:xfrm>
          <a:prstGeom prst="rect">
            <a:avLst/>
          </a:prstGeom>
        </p:spPr>
        <p:txBody>
          <a:bodyPr vert="horz" lIns="91440" tIns="45720" rIns="91440" bIns="45720" rtlCol="0">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Orijinal görüntü</a:t>
            </a:r>
          </a:p>
        </p:txBody>
      </p:sp>
      <p:sp>
        <p:nvSpPr>
          <p:cNvPr id="11" name="İçerik Yer Tutucusu 6">
            <a:extLst>
              <a:ext uri="{FF2B5EF4-FFF2-40B4-BE49-F238E27FC236}">
                <a16:creationId xmlns:a16="http://schemas.microsoft.com/office/drawing/2014/main" id="{FF395B21-5A71-505C-E6E7-48C9D20F1157}"/>
              </a:ext>
            </a:extLst>
          </p:cNvPr>
          <p:cNvSpPr txBox="1">
            <a:spLocks/>
          </p:cNvSpPr>
          <p:nvPr/>
        </p:nvSpPr>
        <p:spPr>
          <a:xfrm>
            <a:off x="8333772" y="6141748"/>
            <a:ext cx="3738621" cy="507519"/>
          </a:xfrm>
          <a:prstGeom prst="rect">
            <a:avLst/>
          </a:prstGeom>
        </p:spPr>
        <p:txBody>
          <a:bodyPr vert="horz" lIns="91440" tIns="45720" rIns="91440" bIns="45720" rtlCol="0">
            <a:normAutofit fontScale="925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Kapanma işlemine uğramış görüntü</a:t>
            </a:r>
          </a:p>
        </p:txBody>
      </p:sp>
      <p:pic>
        <p:nvPicPr>
          <p:cNvPr id="7" name="Resim 6">
            <a:extLst>
              <a:ext uri="{FF2B5EF4-FFF2-40B4-BE49-F238E27FC236}">
                <a16:creationId xmlns:a16="http://schemas.microsoft.com/office/drawing/2014/main" id="{B3A1B560-F5AB-E039-2A4E-DD0ED7A52EDC}"/>
              </a:ext>
            </a:extLst>
          </p:cNvPr>
          <p:cNvPicPr>
            <a:picLocks noChangeAspect="1"/>
          </p:cNvPicPr>
          <p:nvPr/>
        </p:nvPicPr>
        <p:blipFill>
          <a:blip r:embed="rId3"/>
          <a:stretch>
            <a:fillRect/>
          </a:stretch>
        </p:blipFill>
        <p:spPr>
          <a:xfrm>
            <a:off x="699845" y="1235452"/>
            <a:ext cx="6950042" cy="4267570"/>
          </a:xfrm>
          <a:prstGeom prst="rect">
            <a:avLst/>
          </a:prstGeom>
        </p:spPr>
      </p:pic>
      <p:pic>
        <p:nvPicPr>
          <p:cNvPr id="5122" name="Picture 2">
            <a:extLst>
              <a:ext uri="{FF2B5EF4-FFF2-40B4-BE49-F238E27FC236}">
                <a16:creationId xmlns:a16="http://schemas.microsoft.com/office/drawing/2014/main" id="{1E911578-E8F0-309F-E199-1119376D0C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1881" y="3928419"/>
            <a:ext cx="2590663" cy="220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126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ame 27">
            <a:extLst>
              <a:ext uri="{FF2B5EF4-FFF2-40B4-BE49-F238E27FC236}">
                <a16:creationId xmlns:a16="http://schemas.microsoft.com/office/drawing/2014/main" id="{1566AC62-7AC7-4ED5-A03D-E28AC560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D779BC1-A291-C88B-7E46-9C723033074B}"/>
              </a:ext>
            </a:extLst>
          </p:cNvPr>
          <p:cNvSpPr>
            <a:spLocks noGrp="1"/>
          </p:cNvSpPr>
          <p:nvPr>
            <p:ph type="title"/>
          </p:nvPr>
        </p:nvSpPr>
        <p:spPr>
          <a:xfrm>
            <a:off x="838201" y="4299210"/>
            <a:ext cx="4932872" cy="1144057"/>
          </a:xfrm>
        </p:spPr>
        <p:txBody>
          <a:bodyPr anchor="t">
            <a:normAutofit fontScale="90000"/>
          </a:bodyPr>
          <a:lstStyle/>
          <a:p>
            <a:r>
              <a:rPr lang="tr-TR" sz="4400" dirty="0">
                <a:gradFill flip="none" rotWithShape="1">
                  <a:gsLst>
                    <a:gs pos="0">
                      <a:schemeClr val="accent5">
                        <a:alpha val="70000"/>
                      </a:schemeClr>
                    </a:gs>
                    <a:gs pos="100000">
                      <a:schemeClr val="accent1">
                        <a:alpha val="70000"/>
                      </a:schemeClr>
                    </a:gs>
                  </a:gsLst>
                  <a:lin ang="0" scaled="1"/>
                  <a:tileRect/>
                </a:gradFill>
              </a:rPr>
              <a:t>Derin Öğrenme - Görüntü İşleme Teknikleri</a:t>
            </a:r>
          </a:p>
        </p:txBody>
      </p:sp>
      <p:pic>
        <p:nvPicPr>
          <p:cNvPr id="5" name="Picture 4" descr="İnsan yüzü olan robot">
            <a:extLst>
              <a:ext uri="{FF2B5EF4-FFF2-40B4-BE49-F238E27FC236}">
                <a16:creationId xmlns:a16="http://schemas.microsoft.com/office/drawing/2014/main" id="{AEE8B64F-31FC-9D6F-2E75-1E0C30AA285A}"/>
              </a:ext>
            </a:extLst>
          </p:cNvPr>
          <p:cNvPicPr>
            <a:picLocks noChangeAspect="1"/>
          </p:cNvPicPr>
          <p:nvPr/>
        </p:nvPicPr>
        <p:blipFill rotWithShape="1">
          <a:blip r:embed="rId2"/>
          <a:srcRect t="19043" r="1" b="38330"/>
          <a:stretch/>
        </p:blipFill>
        <p:spPr>
          <a:xfrm>
            <a:off x="490506" y="487252"/>
            <a:ext cx="11211919" cy="3190217"/>
          </a:xfrm>
          <a:prstGeom prst="rect">
            <a:avLst/>
          </a:prstGeom>
        </p:spPr>
      </p:pic>
      <p:sp>
        <p:nvSpPr>
          <p:cNvPr id="3" name="İçerik Yer Tutucusu 2">
            <a:extLst>
              <a:ext uri="{FF2B5EF4-FFF2-40B4-BE49-F238E27FC236}">
                <a16:creationId xmlns:a16="http://schemas.microsoft.com/office/drawing/2014/main" id="{A62D22B6-0F9D-A897-8BE7-8BD565F73AFE}"/>
              </a:ext>
            </a:extLst>
          </p:cNvPr>
          <p:cNvSpPr>
            <a:spLocks noGrp="1"/>
          </p:cNvSpPr>
          <p:nvPr>
            <p:ph idx="1"/>
          </p:nvPr>
        </p:nvSpPr>
        <p:spPr>
          <a:xfrm>
            <a:off x="5564038" y="3893770"/>
            <a:ext cx="5789761" cy="2319306"/>
          </a:xfrm>
        </p:spPr>
        <p:txBody>
          <a:bodyPr anchor="t">
            <a:normAutofit/>
          </a:bodyPr>
          <a:lstStyle/>
          <a:p>
            <a:pPr algn="just">
              <a:lnSpc>
                <a:spcPct val="100000"/>
              </a:lnSpc>
            </a:pPr>
            <a:r>
              <a:rPr lang="tr-TR" sz="1400" b="1" dirty="0">
                <a:solidFill>
                  <a:schemeClr val="tx2">
                    <a:alpha val="60000"/>
                  </a:schemeClr>
                </a:solidFill>
              </a:rPr>
              <a:t>4. Örüntü Tanıma</a:t>
            </a:r>
            <a:endParaRPr lang="tr-TR" sz="1400" dirty="0">
              <a:solidFill>
                <a:schemeClr val="tx2">
                  <a:alpha val="60000"/>
                </a:schemeClr>
              </a:solidFill>
            </a:endParaRPr>
          </a:p>
          <a:p>
            <a:pPr algn="just">
              <a:lnSpc>
                <a:spcPct val="100000"/>
              </a:lnSpc>
            </a:pPr>
            <a:r>
              <a:rPr lang="tr-TR" sz="1100" dirty="0">
                <a:solidFill>
                  <a:schemeClr val="tx2">
                    <a:alpha val="60000"/>
                  </a:schemeClr>
                </a:solidFill>
              </a:rPr>
              <a:t>Örüntü tanıma, bir görüntüdeki belirli örüntüleri veya nesneleri otomatik olarak tanıma ve sınıflandırmak için kullanılan bir alandır. Bu, yapay zeka ve makine öğrenme tekniklerini içerir. Örüntü tanıma, yüz tanıma, karakter tanıma, nesne algılama ve tıp alanında hücre tanıma gibi birçok uygulama için kullanılır. Bu teknikler, veri madenciliği, otomasyon ve robotik gibi alanlarda da yaygın olarak kullanılır.</a:t>
            </a:r>
          </a:p>
          <a:p>
            <a:pPr algn="just">
              <a:lnSpc>
                <a:spcPct val="100000"/>
              </a:lnSpc>
            </a:pPr>
            <a:r>
              <a:rPr lang="tr-TR" sz="1100" dirty="0">
                <a:solidFill>
                  <a:schemeClr val="tx2">
                    <a:alpha val="60000"/>
                  </a:schemeClr>
                </a:solidFill>
              </a:rPr>
              <a:t>Her bir görüntü işleme tekniği, belirli uygulamalarda özellikle etkilidir ve görüntüleri analiz etmek ve işlemek için farklı gereksinimleri karşılar. Bu teknikler, görüntü işleme uygulamalarının temelini oluşturur ve birçok endüstride kullanılır.</a:t>
            </a:r>
          </a:p>
        </p:txBody>
      </p:sp>
    </p:spTree>
    <p:extLst>
      <p:ext uri="{BB962C8B-B14F-4D97-AF65-F5344CB8AC3E}">
        <p14:creationId xmlns:p14="http://schemas.microsoft.com/office/powerpoint/2010/main" val="1059800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41104B7-D763-8821-CC89-43B7406D0A66}"/>
              </a:ext>
            </a:extLst>
          </p:cNvPr>
          <p:cNvSpPr>
            <a:spLocks noGrp="1"/>
          </p:cNvSpPr>
          <p:nvPr>
            <p:ph type="title"/>
          </p:nvPr>
        </p:nvSpPr>
        <p:spPr>
          <a:xfrm>
            <a:off x="346240" y="119189"/>
            <a:ext cx="11496471" cy="673772"/>
          </a:xfrm>
        </p:spPr>
        <p:txBody>
          <a:bodyPr anchor="b">
            <a:normAutofit/>
          </a:bodyPr>
          <a:lstStyle/>
          <a:p>
            <a:r>
              <a:rPr lang="tr-TR" sz="3400" dirty="0">
                <a:gradFill flip="none" rotWithShape="1">
                  <a:gsLst>
                    <a:gs pos="0">
                      <a:schemeClr val="accent5">
                        <a:alpha val="70000"/>
                      </a:schemeClr>
                    </a:gs>
                    <a:gs pos="100000">
                      <a:schemeClr val="accent1">
                        <a:alpha val="70000"/>
                      </a:schemeClr>
                    </a:gs>
                  </a:gsLst>
                  <a:lin ang="0" scaled="1"/>
                  <a:tileRect/>
                </a:gradFill>
              </a:rPr>
              <a:t>Derin Öğrenme - Görüntü İşleme Araçları ve Kütüphaneleri</a:t>
            </a:r>
          </a:p>
        </p:txBody>
      </p:sp>
      <p:sp>
        <p:nvSpPr>
          <p:cNvPr id="3" name="İçerik Yer Tutucusu 2">
            <a:extLst>
              <a:ext uri="{FF2B5EF4-FFF2-40B4-BE49-F238E27FC236}">
                <a16:creationId xmlns:a16="http://schemas.microsoft.com/office/drawing/2014/main" id="{F6E88000-4DAC-1C6E-F5F9-B143E648E964}"/>
              </a:ext>
            </a:extLst>
          </p:cNvPr>
          <p:cNvSpPr>
            <a:spLocks noGrp="1"/>
          </p:cNvSpPr>
          <p:nvPr>
            <p:ph idx="1"/>
          </p:nvPr>
        </p:nvSpPr>
        <p:spPr>
          <a:xfrm>
            <a:off x="603115" y="1536969"/>
            <a:ext cx="6147768" cy="4639993"/>
          </a:xfrm>
        </p:spPr>
        <p:txBody>
          <a:bodyPr>
            <a:normAutofit fontScale="92500" lnSpcReduction="20000"/>
          </a:bodyPr>
          <a:lstStyle/>
          <a:p>
            <a:pPr marL="228600" indent="0" algn="ctr">
              <a:lnSpc>
                <a:spcPct val="100000"/>
              </a:lnSpc>
              <a:buNone/>
            </a:pPr>
            <a:r>
              <a:rPr lang="tr-TR" sz="1700" b="1" dirty="0">
                <a:solidFill>
                  <a:schemeClr val="tx2">
                    <a:alpha val="60000"/>
                  </a:schemeClr>
                </a:solidFill>
              </a:rPr>
              <a:t> </a:t>
            </a:r>
            <a:r>
              <a:rPr lang="tr-TR" sz="2600" b="1" dirty="0">
                <a:solidFill>
                  <a:schemeClr val="tx2">
                    <a:alpha val="60000"/>
                  </a:schemeClr>
                </a:solidFill>
              </a:rPr>
              <a:t>OPENCV</a:t>
            </a:r>
            <a:endParaRPr lang="tr-TR" sz="1700" b="1" dirty="0">
              <a:solidFill>
                <a:schemeClr val="tx2">
                  <a:alpha val="60000"/>
                </a:schemeClr>
              </a:solidFill>
            </a:endParaRPr>
          </a:p>
          <a:p>
            <a:pPr algn="just">
              <a:lnSpc>
                <a:spcPct val="100000"/>
              </a:lnSpc>
            </a:pPr>
            <a:r>
              <a:rPr lang="tr-TR" sz="1400" dirty="0" err="1">
                <a:solidFill>
                  <a:schemeClr val="tx2">
                    <a:alpha val="60000"/>
                  </a:schemeClr>
                </a:solidFill>
              </a:rPr>
              <a:t>OpenCV</a:t>
            </a:r>
            <a:r>
              <a:rPr lang="tr-TR" sz="1400" dirty="0">
                <a:solidFill>
                  <a:schemeClr val="tx2">
                    <a:alpha val="60000"/>
                  </a:schemeClr>
                </a:solidFill>
              </a:rPr>
              <a:t>, bilgisayar görüşü ve görüntü işleme projeleri geliştirmek için kullanılan açık kaynaklı bir kütüphanedir. Görüntü işleme, görüntüler üzerinde çeşitli işlemler yapmayı, nesneleri algılamayı, </a:t>
            </a:r>
            <a:r>
              <a:rPr lang="tr-TR" sz="1400" dirty="0" err="1">
                <a:solidFill>
                  <a:schemeClr val="tx2">
                    <a:alpha val="60000"/>
                  </a:schemeClr>
                </a:solidFill>
              </a:rPr>
              <a:t>tanımıyı</a:t>
            </a:r>
            <a:r>
              <a:rPr lang="tr-TR" sz="1400" dirty="0">
                <a:solidFill>
                  <a:schemeClr val="tx2">
                    <a:alpha val="60000"/>
                  </a:schemeClr>
                </a:solidFill>
              </a:rPr>
              <a:t> ve takip etmeyi içeren bir multidisipliner alandır. </a:t>
            </a:r>
            <a:r>
              <a:rPr lang="tr-TR" sz="1400" dirty="0" err="1">
                <a:solidFill>
                  <a:schemeClr val="tx2">
                    <a:alpha val="60000"/>
                  </a:schemeClr>
                </a:solidFill>
              </a:rPr>
              <a:t>OpenCV</a:t>
            </a:r>
            <a:r>
              <a:rPr lang="tr-TR" sz="1400" dirty="0">
                <a:solidFill>
                  <a:schemeClr val="tx2">
                    <a:alpha val="60000"/>
                  </a:schemeClr>
                </a:solidFill>
              </a:rPr>
              <a:t>, bu tür projelerde kullanılmak üzere geliştirilmiş kapsamlı bir araç ve kütüphane koleksiyonu sunar.</a:t>
            </a:r>
          </a:p>
          <a:p>
            <a:pPr algn="just">
              <a:lnSpc>
                <a:spcPct val="100000"/>
              </a:lnSpc>
            </a:pPr>
            <a:r>
              <a:rPr lang="tr-TR" sz="1900" b="1" dirty="0">
                <a:solidFill>
                  <a:schemeClr val="tx2">
                    <a:alpha val="60000"/>
                  </a:schemeClr>
                </a:solidFill>
              </a:rPr>
              <a:t>Özellikler:</a:t>
            </a:r>
            <a:endParaRPr lang="tr-TR" sz="1900" dirty="0">
              <a:solidFill>
                <a:schemeClr val="tx2">
                  <a:alpha val="60000"/>
                </a:schemeClr>
              </a:solidFill>
            </a:endParaRPr>
          </a:p>
          <a:p>
            <a:pPr algn="just">
              <a:lnSpc>
                <a:spcPct val="100000"/>
              </a:lnSpc>
              <a:buClr>
                <a:schemeClr val="tx2">
                  <a:lumMod val="50000"/>
                  <a:lumOff val="50000"/>
                </a:schemeClr>
              </a:buClr>
              <a:buFont typeface="Wingdings" panose="05000000000000000000" pitchFamily="2" charset="2"/>
              <a:buChar char="v"/>
            </a:pPr>
            <a:r>
              <a:rPr lang="tr-TR" sz="1400" b="1" i="1" dirty="0">
                <a:solidFill>
                  <a:schemeClr val="tx2">
                    <a:alpha val="60000"/>
                  </a:schemeClr>
                </a:solidFill>
              </a:rPr>
              <a:t>Çoklu Dil Desteği</a:t>
            </a:r>
            <a:r>
              <a:rPr lang="tr-TR" sz="1400" dirty="0">
                <a:solidFill>
                  <a:schemeClr val="tx2">
                    <a:alpha val="60000"/>
                  </a:schemeClr>
                </a:solidFill>
              </a:rPr>
              <a:t>: </a:t>
            </a:r>
            <a:r>
              <a:rPr lang="tr-TR" sz="1400" dirty="0" err="1">
                <a:solidFill>
                  <a:schemeClr val="tx2">
                    <a:alpha val="60000"/>
                  </a:schemeClr>
                </a:solidFill>
              </a:rPr>
              <a:t>OpenCV</a:t>
            </a:r>
            <a:r>
              <a:rPr lang="tr-TR" sz="1400" dirty="0">
                <a:solidFill>
                  <a:schemeClr val="tx2">
                    <a:alpha val="60000"/>
                  </a:schemeClr>
                </a:solidFill>
              </a:rPr>
              <a:t>, C++, Python, Java ve daha pek çok programlama dilinde kullanılabilir.</a:t>
            </a:r>
          </a:p>
          <a:p>
            <a:pPr algn="just">
              <a:lnSpc>
                <a:spcPct val="100000"/>
              </a:lnSpc>
              <a:buClr>
                <a:schemeClr val="tx2">
                  <a:lumMod val="50000"/>
                  <a:lumOff val="50000"/>
                </a:schemeClr>
              </a:buClr>
              <a:buFont typeface="Wingdings" panose="05000000000000000000" pitchFamily="2" charset="2"/>
              <a:buChar char="v"/>
            </a:pPr>
            <a:r>
              <a:rPr lang="tr-TR" sz="1400" b="1" i="1" dirty="0">
                <a:solidFill>
                  <a:schemeClr val="tx2">
                    <a:alpha val="60000"/>
                  </a:schemeClr>
                </a:solidFill>
              </a:rPr>
              <a:t>Geniş Aralıkta İşlevsellik: </a:t>
            </a:r>
            <a:r>
              <a:rPr lang="tr-TR" sz="1400" dirty="0">
                <a:solidFill>
                  <a:schemeClr val="tx2">
                    <a:alpha val="60000"/>
                  </a:schemeClr>
                </a:solidFill>
              </a:rPr>
              <a:t>Görüntü işleme, kamera kalibrasyonu, nesne algılama, yüz tanıma, hareket izleme, stereo görüntü işleme ve daha birçok işlevi içerir.</a:t>
            </a:r>
          </a:p>
          <a:p>
            <a:pPr algn="just">
              <a:lnSpc>
                <a:spcPct val="100000"/>
              </a:lnSpc>
              <a:buClr>
                <a:schemeClr val="tx2">
                  <a:lumMod val="50000"/>
                  <a:lumOff val="50000"/>
                </a:schemeClr>
              </a:buClr>
              <a:buFont typeface="Wingdings" panose="05000000000000000000" pitchFamily="2" charset="2"/>
              <a:buChar char="v"/>
            </a:pPr>
            <a:r>
              <a:rPr lang="tr-TR" sz="1400" b="1" i="1" dirty="0">
                <a:solidFill>
                  <a:schemeClr val="tx2">
                    <a:alpha val="60000"/>
                  </a:schemeClr>
                </a:solidFill>
              </a:rPr>
              <a:t>Hız ve Performans</a:t>
            </a:r>
            <a:r>
              <a:rPr lang="tr-TR" sz="1400" b="1" dirty="0">
                <a:solidFill>
                  <a:schemeClr val="tx2">
                    <a:alpha val="60000"/>
                  </a:schemeClr>
                </a:solidFill>
              </a:rPr>
              <a:t>: </a:t>
            </a:r>
            <a:r>
              <a:rPr lang="tr-TR" sz="1400" dirty="0" err="1">
                <a:solidFill>
                  <a:schemeClr val="tx2">
                    <a:alpha val="60000"/>
                  </a:schemeClr>
                </a:solidFill>
              </a:rPr>
              <a:t>OpenCV</a:t>
            </a:r>
            <a:r>
              <a:rPr lang="tr-TR" sz="1400" dirty="0">
                <a:solidFill>
                  <a:schemeClr val="tx2">
                    <a:alpha val="60000"/>
                  </a:schemeClr>
                </a:solidFill>
              </a:rPr>
              <a:t>, C/C++ dilinde yazılmıştır ve bu nedenle hız ve performans gerektiren uygulamalar için idealdir.</a:t>
            </a:r>
          </a:p>
          <a:p>
            <a:pPr algn="just">
              <a:lnSpc>
                <a:spcPct val="100000"/>
              </a:lnSpc>
              <a:buClr>
                <a:schemeClr val="tx2">
                  <a:lumMod val="50000"/>
                  <a:lumOff val="50000"/>
                </a:schemeClr>
              </a:buClr>
              <a:buFont typeface="Wingdings" panose="05000000000000000000" pitchFamily="2" charset="2"/>
              <a:buChar char="v"/>
            </a:pPr>
            <a:r>
              <a:rPr lang="tr-TR" sz="1400" b="1" i="1" dirty="0">
                <a:solidFill>
                  <a:schemeClr val="tx2">
                    <a:alpha val="60000"/>
                  </a:schemeClr>
                </a:solidFill>
              </a:rPr>
              <a:t>Taşınabilirlik</a:t>
            </a:r>
            <a:r>
              <a:rPr lang="tr-TR" sz="1400" i="1" dirty="0">
                <a:solidFill>
                  <a:schemeClr val="tx2">
                    <a:alpha val="60000"/>
                  </a:schemeClr>
                </a:solidFill>
              </a:rPr>
              <a:t>: </a:t>
            </a:r>
            <a:r>
              <a:rPr lang="tr-TR" sz="1400" dirty="0" err="1">
                <a:solidFill>
                  <a:schemeClr val="tx2">
                    <a:alpha val="60000"/>
                  </a:schemeClr>
                </a:solidFill>
              </a:rPr>
              <a:t>OpenCV</a:t>
            </a:r>
            <a:r>
              <a:rPr lang="tr-TR" sz="1400" dirty="0">
                <a:solidFill>
                  <a:schemeClr val="tx2">
                    <a:alpha val="60000"/>
                  </a:schemeClr>
                </a:solidFill>
              </a:rPr>
              <a:t>, Windows, Linux, </a:t>
            </a:r>
            <a:r>
              <a:rPr lang="tr-TR" sz="1400" dirty="0" err="1">
                <a:solidFill>
                  <a:schemeClr val="tx2">
                    <a:alpha val="60000"/>
                  </a:schemeClr>
                </a:solidFill>
              </a:rPr>
              <a:t>macOS</a:t>
            </a:r>
            <a:r>
              <a:rPr lang="tr-TR" sz="1400" dirty="0">
                <a:solidFill>
                  <a:schemeClr val="tx2">
                    <a:alpha val="60000"/>
                  </a:schemeClr>
                </a:solidFill>
              </a:rPr>
              <a:t>, Android ve iOS gibi birçok işletim sistemi ve platformda çalışabilir.</a:t>
            </a:r>
          </a:p>
          <a:p>
            <a:pPr algn="just">
              <a:lnSpc>
                <a:spcPct val="100000"/>
              </a:lnSpc>
              <a:buClr>
                <a:schemeClr val="tx2">
                  <a:lumMod val="50000"/>
                  <a:lumOff val="50000"/>
                </a:schemeClr>
              </a:buClr>
              <a:buFont typeface="Wingdings" panose="05000000000000000000" pitchFamily="2" charset="2"/>
              <a:buChar char="v"/>
            </a:pPr>
            <a:r>
              <a:rPr lang="tr-TR" sz="1400" b="1" i="1" dirty="0">
                <a:solidFill>
                  <a:schemeClr val="tx2">
                    <a:alpha val="60000"/>
                  </a:schemeClr>
                </a:solidFill>
              </a:rPr>
              <a:t>Açık Kaynaklı ve Topluluk Desteği: </a:t>
            </a:r>
            <a:r>
              <a:rPr lang="tr-TR" sz="1400" dirty="0" err="1">
                <a:solidFill>
                  <a:schemeClr val="tx2">
                    <a:alpha val="60000"/>
                  </a:schemeClr>
                </a:solidFill>
              </a:rPr>
              <a:t>OpenCV</a:t>
            </a:r>
            <a:r>
              <a:rPr lang="tr-TR" sz="1400" dirty="0">
                <a:solidFill>
                  <a:schemeClr val="tx2">
                    <a:alpha val="60000"/>
                  </a:schemeClr>
                </a:solidFill>
              </a:rPr>
              <a:t> açık kaynaklıdır ve büyük bir kullanıcı topluluğu tarafından desteklenir. Bu, sürekli gelişen bir ekosistem sağlar.</a:t>
            </a:r>
          </a:p>
          <a:p>
            <a:pPr algn="just">
              <a:lnSpc>
                <a:spcPct val="100000"/>
              </a:lnSpc>
              <a:buClr>
                <a:schemeClr val="tx2">
                  <a:lumMod val="50000"/>
                  <a:lumOff val="50000"/>
                </a:schemeClr>
              </a:buClr>
              <a:buFont typeface="Wingdings" panose="05000000000000000000" pitchFamily="2" charset="2"/>
              <a:buChar char="v"/>
            </a:pPr>
            <a:endParaRPr lang="tr-TR" sz="1400" dirty="0">
              <a:solidFill>
                <a:schemeClr val="tx2">
                  <a:alpha val="60000"/>
                </a:schemeClr>
              </a:solidFill>
            </a:endParaRPr>
          </a:p>
        </p:txBody>
      </p:sp>
      <p:pic>
        <p:nvPicPr>
          <p:cNvPr id="2050" name="Picture 2" descr="Introduction - OpenCV Tutorial C++">
            <a:extLst>
              <a:ext uri="{FF2B5EF4-FFF2-40B4-BE49-F238E27FC236}">
                <a16:creationId xmlns:a16="http://schemas.microsoft.com/office/drawing/2014/main" id="{640C4EF1-5C7C-CB8F-B014-DE9869298863}"/>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6750883" y="1216584"/>
            <a:ext cx="5010126" cy="442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80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41104B7-D763-8821-CC89-43B7406D0A66}"/>
              </a:ext>
            </a:extLst>
          </p:cNvPr>
          <p:cNvSpPr>
            <a:spLocks noGrp="1"/>
          </p:cNvSpPr>
          <p:nvPr>
            <p:ph type="title"/>
          </p:nvPr>
        </p:nvSpPr>
        <p:spPr>
          <a:xfrm>
            <a:off x="346240" y="119189"/>
            <a:ext cx="11496471" cy="673772"/>
          </a:xfrm>
        </p:spPr>
        <p:txBody>
          <a:bodyPr anchor="b">
            <a:normAutofit/>
          </a:bodyPr>
          <a:lstStyle/>
          <a:p>
            <a:r>
              <a:rPr lang="tr-TR" sz="3400" dirty="0">
                <a:gradFill flip="none" rotWithShape="1">
                  <a:gsLst>
                    <a:gs pos="0">
                      <a:schemeClr val="accent5">
                        <a:alpha val="70000"/>
                      </a:schemeClr>
                    </a:gs>
                    <a:gs pos="100000">
                      <a:schemeClr val="accent1">
                        <a:alpha val="70000"/>
                      </a:schemeClr>
                    </a:gs>
                  </a:gsLst>
                  <a:lin ang="0" scaled="1"/>
                  <a:tileRect/>
                </a:gradFill>
              </a:rPr>
              <a:t>Derin Öğrenme - Görüntü İşleme Araçları ve Kütüphaneleri</a:t>
            </a:r>
          </a:p>
        </p:txBody>
      </p:sp>
      <p:sp>
        <p:nvSpPr>
          <p:cNvPr id="3" name="İçerik Yer Tutucusu 2">
            <a:extLst>
              <a:ext uri="{FF2B5EF4-FFF2-40B4-BE49-F238E27FC236}">
                <a16:creationId xmlns:a16="http://schemas.microsoft.com/office/drawing/2014/main" id="{F6E88000-4DAC-1C6E-F5F9-B143E648E964}"/>
              </a:ext>
            </a:extLst>
          </p:cNvPr>
          <p:cNvSpPr>
            <a:spLocks noGrp="1"/>
          </p:cNvSpPr>
          <p:nvPr>
            <p:ph idx="1"/>
          </p:nvPr>
        </p:nvSpPr>
        <p:spPr>
          <a:xfrm>
            <a:off x="603115" y="1536969"/>
            <a:ext cx="6147768" cy="4639993"/>
          </a:xfrm>
        </p:spPr>
        <p:txBody>
          <a:bodyPr>
            <a:normAutofit fontScale="92500" lnSpcReduction="20000"/>
          </a:bodyPr>
          <a:lstStyle/>
          <a:p>
            <a:pPr marL="228600" indent="0" algn="ctr">
              <a:lnSpc>
                <a:spcPct val="100000"/>
              </a:lnSpc>
              <a:buNone/>
            </a:pPr>
            <a:r>
              <a:rPr lang="tr-TR" sz="1700" b="1" dirty="0">
                <a:solidFill>
                  <a:schemeClr val="tx2">
                    <a:alpha val="60000"/>
                  </a:schemeClr>
                </a:solidFill>
              </a:rPr>
              <a:t> </a:t>
            </a:r>
            <a:r>
              <a:rPr lang="tr-TR" sz="2600" b="1" dirty="0">
                <a:solidFill>
                  <a:schemeClr val="tx2">
                    <a:alpha val="60000"/>
                  </a:schemeClr>
                </a:solidFill>
              </a:rPr>
              <a:t>OPENCV</a:t>
            </a:r>
            <a:endParaRPr lang="tr-TR" sz="1700" b="1" dirty="0">
              <a:solidFill>
                <a:schemeClr val="tx2">
                  <a:alpha val="60000"/>
                </a:schemeClr>
              </a:solidFill>
            </a:endParaRPr>
          </a:p>
          <a:p>
            <a:pPr algn="just">
              <a:lnSpc>
                <a:spcPct val="100000"/>
              </a:lnSpc>
            </a:pPr>
            <a:r>
              <a:rPr lang="tr-TR" sz="1400" b="1" dirty="0">
                <a:solidFill>
                  <a:schemeClr val="tx2">
                    <a:alpha val="60000"/>
                  </a:schemeClr>
                </a:solidFill>
              </a:rPr>
              <a:t>Kullanım Alanları:</a:t>
            </a:r>
            <a:endParaRPr lang="tr-TR" sz="1400" dirty="0">
              <a:solidFill>
                <a:schemeClr val="tx2">
                  <a:alpha val="60000"/>
                </a:schemeClr>
              </a:solidFill>
            </a:endParaRPr>
          </a:p>
          <a:p>
            <a:pPr algn="just">
              <a:lnSpc>
                <a:spcPct val="100000"/>
              </a:lnSpc>
              <a:buClr>
                <a:schemeClr val="tx2">
                  <a:lumMod val="50000"/>
                  <a:lumOff val="50000"/>
                </a:schemeClr>
              </a:buClr>
              <a:buFont typeface="Wingdings" panose="05000000000000000000" pitchFamily="2" charset="2"/>
              <a:buChar char="v"/>
            </a:pPr>
            <a:r>
              <a:rPr lang="tr-TR" sz="1400" dirty="0">
                <a:solidFill>
                  <a:schemeClr val="tx2">
                    <a:alpha val="60000"/>
                  </a:schemeClr>
                </a:solidFill>
              </a:rPr>
              <a:t>Nesne Algılama ve Takip: </a:t>
            </a:r>
            <a:r>
              <a:rPr lang="tr-TR" sz="1400" dirty="0" err="1">
                <a:solidFill>
                  <a:schemeClr val="tx2">
                    <a:alpha val="60000"/>
                  </a:schemeClr>
                </a:solidFill>
              </a:rPr>
              <a:t>OpenCV</a:t>
            </a:r>
            <a:r>
              <a:rPr lang="tr-TR" sz="1400" dirty="0">
                <a:solidFill>
                  <a:schemeClr val="tx2">
                    <a:alpha val="60000"/>
                  </a:schemeClr>
                </a:solidFill>
              </a:rPr>
              <a:t>, nesneleri algılama, takip etme ve sınıflandırma için kullanılır. Bu, güvenlik kameraları, otomasyon, otonom araçlar ve robotik uygulamalarında yaygın olarak kullanılır.</a:t>
            </a:r>
          </a:p>
          <a:p>
            <a:pPr algn="just">
              <a:lnSpc>
                <a:spcPct val="100000"/>
              </a:lnSpc>
              <a:buClr>
                <a:schemeClr val="tx2">
                  <a:lumMod val="50000"/>
                  <a:lumOff val="50000"/>
                </a:schemeClr>
              </a:buClr>
              <a:buFont typeface="Wingdings" panose="05000000000000000000" pitchFamily="2" charset="2"/>
              <a:buChar char="v"/>
            </a:pPr>
            <a:r>
              <a:rPr lang="tr-TR" sz="1400" i="1" dirty="0">
                <a:solidFill>
                  <a:schemeClr val="tx2">
                    <a:alpha val="60000"/>
                  </a:schemeClr>
                </a:solidFill>
                <a:effectLst>
                  <a:outerShdw blurRad="38100" dist="38100" dir="2700000" algn="tl">
                    <a:srgbClr val="000000">
                      <a:alpha val="43137"/>
                    </a:srgbClr>
                  </a:outerShdw>
                </a:effectLst>
              </a:rPr>
              <a:t>Yüz Tanıma: </a:t>
            </a:r>
            <a:r>
              <a:rPr lang="tr-TR" sz="1400" dirty="0">
                <a:solidFill>
                  <a:schemeClr val="tx2">
                    <a:alpha val="60000"/>
                  </a:schemeClr>
                </a:solidFill>
              </a:rPr>
              <a:t>Yüz tanıma, güvenlik, kimlik doğrulama ve insan-makine etkileşimi gibi birçok alanda kullanılır.</a:t>
            </a:r>
          </a:p>
          <a:p>
            <a:pPr algn="just">
              <a:lnSpc>
                <a:spcPct val="100000"/>
              </a:lnSpc>
              <a:buClr>
                <a:schemeClr val="tx2">
                  <a:lumMod val="50000"/>
                  <a:lumOff val="50000"/>
                </a:schemeClr>
              </a:buClr>
              <a:buFont typeface="Wingdings" panose="05000000000000000000" pitchFamily="2" charset="2"/>
              <a:buChar char="v"/>
            </a:pPr>
            <a:r>
              <a:rPr lang="tr-TR" sz="1400" i="1" dirty="0">
                <a:solidFill>
                  <a:schemeClr val="tx2">
                    <a:alpha val="60000"/>
                  </a:schemeClr>
                </a:solidFill>
                <a:effectLst>
                  <a:outerShdw blurRad="38100" dist="38100" dir="2700000" algn="tl">
                    <a:srgbClr val="000000">
                      <a:alpha val="43137"/>
                    </a:srgbClr>
                  </a:outerShdw>
                </a:effectLst>
              </a:rPr>
              <a:t>Görüntü İşleme ve İyileştirme: </a:t>
            </a:r>
            <a:r>
              <a:rPr lang="tr-TR" sz="1400" dirty="0" err="1">
                <a:solidFill>
                  <a:schemeClr val="tx2">
                    <a:alpha val="60000"/>
                  </a:schemeClr>
                </a:solidFill>
              </a:rPr>
              <a:t>OpenCV</a:t>
            </a:r>
            <a:r>
              <a:rPr lang="tr-TR" sz="1400" dirty="0">
                <a:solidFill>
                  <a:schemeClr val="tx2">
                    <a:alpha val="60000"/>
                  </a:schemeClr>
                </a:solidFill>
              </a:rPr>
              <a:t>, görüntü işleme işlemlerini gerçekleştirmek için bir dizi araç sunar. Parlaklık ve kontrast ayarlama, renk dönüşümleri, filtreleme ve kenar algılama gibi işlemler bu kategoride yer alır.</a:t>
            </a:r>
          </a:p>
          <a:p>
            <a:pPr algn="just">
              <a:lnSpc>
                <a:spcPct val="100000"/>
              </a:lnSpc>
              <a:buClr>
                <a:schemeClr val="tx2">
                  <a:lumMod val="50000"/>
                  <a:lumOff val="50000"/>
                </a:schemeClr>
              </a:buClr>
              <a:buFont typeface="Wingdings" panose="05000000000000000000" pitchFamily="2" charset="2"/>
              <a:buChar char="v"/>
            </a:pPr>
            <a:r>
              <a:rPr lang="tr-TR" sz="1400" i="1" dirty="0">
                <a:solidFill>
                  <a:schemeClr val="tx2">
                    <a:alpha val="60000"/>
                  </a:schemeClr>
                </a:solidFill>
                <a:effectLst>
                  <a:outerShdw blurRad="38100" dist="38100" dir="2700000" algn="tl">
                    <a:srgbClr val="000000">
                      <a:alpha val="43137"/>
                    </a:srgbClr>
                  </a:outerShdw>
                </a:effectLst>
              </a:rPr>
              <a:t>Tıbbi Görüntü İşleme: </a:t>
            </a:r>
            <a:r>
              <a:rPr lang="tr-TR" sz="1400" dirty="0">
                <a:solidFill>
                  <a:schemeClr val="tx2">
                    <a:alpha val="60000"/>
                  </a:schemeClr>
                </a:solidFill>
              </a:rPr>
              <a:t>Tıp ve sağlık alanında, röntgen görüntüleri, MR görüntüleri ve mikroskop görüntüleri gibi tıbbi görüntülerin analizi için </a:t>
            </a:r>
            <a:r>
              <a:rPr lang="tr-TR" sz="1400" dirty="0" err="1">
                <a:solidFill>
                  <a:schemeClr val="tx2">
                    <a:alpha val="60000"/>
                  </a:schemeClr>
                </a:solidFill>
              </a:rPr>
              <a:t>OpenCV</a:t>
            </a:r>
            <a:r>
              <a:rPr lang="tr-TR" sz="1400" dirty="0">
                <a:solidFill>
                  <a:schemeClr val="tx2">
                    <a:alpha val="60000"/>
                  </a:schemeClr>
                </a:solidFill>
              </a:rPr>
              <a:t> kullanılır.</a:t>
            </a:r>
          </a:p>
          <a:p>
            <a:pPr algn="just">
              <a:lnSpc>
                <a:spcPct val="100000"/>
              </a:lnSpc>
              <a:buClr>
                <a:schemeClr val="tx2">
                  <a:lumMod val="50000"/>
                  <a:lumOff val="50000"/>
                </a:schemeClr>
              </a:buClr>
              <a:buFont typeface="Wingdings" panose="05000000000000000000" pitchFamily="2" charset="2"/>
              <a:buChar char="v"/>
            </a:pPr>
            <a:r>
              <a:rPr lang="tr-TR" sz="1400" i="1" dirty="0">
                <a:solidFill>
                  <a:schemeClr val="tx2">
                    <a:alpha val="60000"/>
                  </a:schemeClr>
                </a:solidFill>
                <a:effectLst>
                  <a:outerShdw blurRad="38100" dist="38100" dir="2700000" algn="tl">
                    <a:srgbClr val="000000">
                      <a:alpha val="43137"/>
                    </a:srgbClr>
                  </a:outerShdw>
                </a:effectLst>
              </a:rPr>
              <a:t>Otomasyon ve Endüstriyel Görüntü İşleme: </a:t>
            </a:r>
            <a:r>
              <a:rPr lang="tr-TR" sz="1400" dirty="0">
                <a:solidFill>
                  <a:schemeClr val="tx2">
                    <a:alpha val="60000"/>
                  </a:schemeClr>
                </a:solidFill>
              </a:rPr>
              <a:t>Fabrikalar ve endüstriyel tesisler, ürün kalitesi kontrolü, otomasyon ve üretim süreçlerinin görsel denetimi için </a:t>
            </a:r>
            <a:r>
              <a:rPr lang="tr-TR" sz="1400" dirty="0" err="1">
                <a:solidFill>
                  <a:schemeClr val="tx2">
                    <a:alpha val="60000"/>
                  </a:schemeClr>
                </a:solidFill>
              </a:rPr>
              <a:t>OpenCV'yi</a:t>
            </a:r>
            <a:r>
              <a:rPr lang="tr-TR" sz="1400" dirty="0">
                <a:solidFill>
                  <a:schemeClr val="tx2">
                    <a:alpha val="60000"/>
                  </a:schemeClr>
                </a:solidFill>
              </a:rPr>
              <a:t> kullanır.</a:t>
            </a:r>
          </a:p>
          <a:p>
            <a:pPr algn="just">
              <a:lnSpc>
                <a:spcPct val="100000"/>
              </a:lnSpc>
              <a:buClr>
                <a:schemeClr val="tx2">
                  <a:lumMod val="50000"/>
                  <a:lumOff val="50000"/>
                </a:schemeClr>
              </a:buClr>
              <a:buFont typeface="Wingdings" panose="05000000000000000000" pitchFamily="2" charset="2"/>
              <a:buChar char="v"/>
            </a:pPr>
            <a:r>
              <a:rPr lang="tr-TR" sz="1400" dirty="0" err="1">
                <a:solidFill>
                  <a:schemeClr val="tx2">
                    <a:alpha val="60000"/>
                  </a:schemeClr>
                </a:solidFill>
              </a:rPr>
              <a:t>OpenCV</a:t>
            </a:r>
            <a:r>
              <a:rPr lang="tr-TR" sz="1400" dirty="0">
                <a:solidFill>
                  <a:schemeClr val="tx2">
                    <a:alpha val="60000"/>
                  </a:schemeClr>
                </a:solidFill>
              </a:rPr>
              <a:t>, başlangıçtan ileri seviyeye kadar birçok görüntü işleme uygulaması için ideal bir araç ve kaynaktır. Hem akademik hem de endüstriyel projelerde yaygın olarak kullanılmaktadır ve çok sayıda </a:t>
            </a:r>
            <a:r>
              <a:rPr lang="tr-TR" sz="1400" dirty="0" err="1">
                <a:solidFill>
                  <a:schemeClr val="tx2">
                    <a:alpha val="60000"/>
                  </a:schemeClr>
                </a:solidFill>
              </a:rPr>
              <a:t>dökümantasyon</a:t>
            </a:r>
            <a:r>
              <a:rPr lang="tr-TR" sz="1400" dirty="0">
                <a:solidFill>
                  <a:schemeClr val="tx2">
                    <a:alpha val="60000"/>
                  </a:schemeClr>
                </a:solidFill>
              </a:rPr>
              <a:t>, örnek kod ve topluluk desteği sunar.</a:t>
            </a:r>
          </a:p>
        </p:txBody>
      </p:sp>
      <p:pic>
        <p:nvPicPr>
          <p:cNvPr id="2050" name="Picture 2" descr="Introduction - OpenCV Tutorial C++">
            <a:extLst>
              <a:ext uri="{FF2B5EF4-FFF2-40B4-BE49-F238E27FC236}">
                <a16:creationId xmlns:a16="http://schemas.microsoft.com/office/drawing/2014/main" id="{640C4EF1-5C7C-CB8F-B014-DE9869298863}"/>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6750883" y="1216584"/>
            <a:ext cx="5010126" cy="442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912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ame 15">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C7F02B5-A102-7FF3-B233-0C595344C0C0}"/>
              </a:ext>
            </a:extLst>
          </p:cNvPr>
          <p:cNvSpPr>
            <a:spLocks noGrp="1"/>
          </p:cNvSpPr>
          <p:nvPr>
            <p:ph type="title"/>
          </p:nvPr>
        </p:nvSpPr>
        <p:spPr>
          <a:xfrm>
            <a:off x="838199" y="857251"/>
            <a:ext cx="9239655" cy="864545"/>
          </a:xfrm>
        </p:spPr>
        <p:txBody>
          <a:bodyPr anchor="b">
            <a:normAutofit/>
          </a:bodyPr>
          <a:lstStyle/>
          <a:p>
            <a:r>
              <a:rPr lang="tr-TR" sz="4400" dirty="0">
                <a:gradFill flip="none" rotWithShape="1">
                  <a:gsLst>
                    <a:gs pos="0">
                      <a:schemeClr val="accent5">
                        <a:alpha val="70000"/>
                      </a:schemeClr>
                    </a:gs>
                    <a:gs pos="100000">
                      <a:schemeClr val="accent1">
                        <a:alpha val="70000"/>
                      </a:schemeClr>
                    </a:gs>
                  </a:gsLst>
                  <a:lin ang="0" scaled="1"/>
                  <a:tileRect/>
                </a:gradFill>
              </a:rPr>
              <a:t>OPENCV ile Bir Örnek</a:t>
            </a:r>
          </a:p>
        </p:txBody>
      </p:sp>
      <p:sp>
        <p:nvSpPr>
          <p:cNvPr id="11" name="Content Placeholder 10">
            <a:extLst>
              <a:ext uri="{FF2B5EF4-FFF2-40B4-BE49-F238E27FC236}">
                <a16:creationId xmlns:a16="http://schemas.microsoft.com/office/drawing/2014/main" id="{40E34FFA-3C50-69C0-6388-E873A8F637E3}"/>
              </a:ext>
            </a:extLst>
          </p:cNvPr>
          <p:cNvSpPr>
            <a:spLocks noGrp="1"/>
          </p:cNvSpPr>
          <p:nvPr>
            <p:ph idx="1"/>
          </p:nvPr>
        </p:nvSpPr>
        <p:spPr>
          <a:xfrm>
            <a:off x="978568" y="2013320"/>
            <a:ext cx="4837002" cy="628499"/>
          </a:xfrm>
        </p:spPr>
        <p:txBody>
          <a:bodyPr>
            <a:normAutofit fontScale="92500" lnSpcReduction="10000"/>
          </a:bodyPr>
          <a:lstStyle/>
          <a:p>
            <a:r>
              <a:rPr lang="tr-TR" sz="1800" dirty="0" err="1">
                <a:solidFill>
                  <a:schemeClr val="tx2">
                    <a:alpha val="60000"/>
                  </a:schemeClr>
                </a:solidFill>
              </a:rPr>
              <a:t>Opencv</a:t>
            </a:r>
            <a:r>
              <a:rPr lang="tr-TR" sz="1800" dirty="0">
                <a:solidFill>
                  <a:schemeClr val="tx2">
                    <a:alpha val="60000"/>
                  </a:schemeClr>
                </a:solidFill>
              </a:rPr>
              <a:t> ile temel bir görüntü okuma ve ekrana yazdırma kodu. </a:t>
            </a:r>
            <a:endParaRPr lang="en-US" sz="1800" dirty="0">
              <a:solidFill>
                <a:schemeClr val="tx2">
                  <a:alpha val="60000"/>
                </a:schemeClr>
              </a:solidFill>
            </a:endParaRPr>
          </a:p>
        </p:txBody>
      </p:sp>
      <p:pic>
        <p:nvPicPr>
          <p:cNvPr id="7" name="Resim 6">
            <a:extLst>
              <a:ext uri="{FF2B5EF4-FFF2-40B4-BE49-F238E27FC236}">
                <a16:creationId xmlns:a16="http://schemas.microsoft.com/office/drawing/2014/main" id="{5F057FDF-DCAF-8F1A-FFCB-D51F9994881B}"/>
              </a:ext>
            </a:extLst>
          </p:cNvPr>
          <p:cNvPicPr>
            <a:picLocks noChangeAspect="1"/>
          </p:cNvPicPr>
          <p:nvPr/>
        </p:nvPicPr>
        <p:blipFill>
          <a:blip r:embed="rId2">
            <a:alphaModFix amt="90000"/>
          </a:blip>
          <a:stretch>
            <a:fillRect/>
          </a:stretch>
        </p:blipFill>
        <p:spPr>
          <a:xfrm>
            <a:off x="6140007" y="2697638"/>
            <a:ext cx="5302265" cy="2624621"/>
          </a:xfrm>
          <a:prstGeom prst="rect">
            <a:avLst/>
          </a:prstGeom>
        </p:spPr>
      </p:pic>
      <p:sp>
        <p:nvSpPr>
          <p:cNvPr id="8" name="Content Placeholder 10">
            <a:extLst>
              <a:ext uri="{FF2B5EF4-FFF2-40B4-BE49-F238E27FC236}">
                <a16:creationId xmlns:a16="http://schemas.microsoft.com/office/drawing/2014/main" id="{32F6653C-05F7-AE16-0077-5150D47B0EDE}"/>
              </a:ext>
            </a:extLst>
          </p:cNvPr>
          <p:cNvSpPr txBox="1">
            <a:spLocks/>
          </p:cNvSpPr>
          <p:nvPr/>
        </p:nvSpPr>
        <p:spPr>
          <a:xfrm>
            <a:off x="6280484" y="2017449"/>
            <a:ext cx="5161788" cy="628499"/>
          </a:xfrm>
          <a:prstGeom prst="rect">
            <a:avLst/>
          </a:prstGeom>
        </p:spPr>
        <p:txBody>
          <a:bodyPr vert="horz" lIns="91440" tIns="45720" rIns="91440" bIns="45720" rtlCol="0">
            <a:normAutofit fontScale="925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err="1">
                <a:solidFill>
                  <a:schemeClr val="tx2">
                    <a:alpha val="60000"/>
                  </a:schemeClr>
                </a:solidFill>
              </a:rPr>
              <a:t>Opencv</a:t>
            </a:r>
            <a:r>
              <a:rPr lang="tr-TR" sz="1800" dirty="0">
                <a:solidFill>
                  <a:schemeClr val="tx2">
                    <a:alpha val="60000"/>
                  </a:schemeClr>
                </a:solidFill>
              </a:rPr>
              <a:t> kütüphanesi ile kenar çıkarma işlemi.</a:t>
            </a:r>
            <a:endParaRPr lang="en-US" sz="1800" dirty="0">
              <a:solidFill>
                <a:schemeClr val="tx2">
                  <a:alpha val="60000"/>
                </a:schemeClr>
              </a:solidFill>
            </a:endParaRPr>
          </a:p>
        </p:txBody>
      </p:sp>
      <p:pic>
        <p:nvPicPr>
          <p:cNvPr id="10" name="Resim 9">
            <a:extLst>
              <a:ext uri="{FF2B5EF4-FFF2-40B4-BE49-F238E27FC236}">
                <a16:creationId xmlns:a16="http://schemas.microsoft.com/office/drawing/2014/main" id="{459013EA-1928-C110-EC04-F3F960063B4B}"/>
              </a:ext>
            </a:extLst>
          </p:cNvPr>
          <p:cNvPicPr>
            <a:picLocks noChangeAspect="1"/>
          </p:cNvPicPr>
          <p:nvPr/>
        </p:nvPicPr>
        <p:blipFill rotWithShape="1">
          <a:blip r:embed="rId3"/>
          <a:srcRect t="7098"/>
          <a:stretch/>
        </p:blipFill>
        <p:spPr>
          <a:xfrm>
            <a:off x="749728" y="2933343"/>
            <a:ext cx="4845640" cy="2176210"/>
          </a:xfrm>
          <a:prstGeom prst="rect">
            <a:avLst/>
          </a:prstGeom>
        </p:spPr>
      </p:pic>
    </p:spTree>
    <p:extLst>
      <p:ext uri="{BB962C8B-B14F-4D97-AF65-F5344CB8AC3E}">
        <p14:creationId xmlns:p14="http://schemas.microsoft.com/office/powerpoint/2010/main" val="1328813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7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41104B7-D763-8821-CC89-43B7406D0A66}"/>
              </a:ext>
            </a:extLst>
          </p:cNvPr>
          <p:cNvSpPr>
            <a:spLocks noGrp="1"/>
          </p:cNvSpPr>
          <p:nvPr>
            <p:ph type="title"/>
          </p:nvPr>
        </p:nvSpPr>
        <p:spPr>
          <a:xfrm>
            <a:off x="598252" y="100939"/>
            <a:ext cx="11593748" cy="973882"/>
          </a:xfrm>
        </p:spPr>
        <p:txBody>
          <a:bodyPr anchor="b">
            <a:normAutofit/>
          </a:bodyPr>
          <a:lstStyle/>
          <a:p>
            <a:pPr algn="just"/>
            <a:r>
              <a:rPr lang="tr-TR" sz="2800" dirty="0">
                <a:gradFill flip="none" rotWithShape="1">
                  <a:gsLst>
                    <a:gs pos="0">
                      <a:schemeClr val="accent5">
                        <a:alpha val="70000"/>
                      </a:schemeClr>
                    </a:gs>
                    <a:gs pos="100000">
                      <a:schemeClr val="accent1">
                        <a:alpha val="70000"/>
                      </a:schemeClr>
                    </a:gs>
                  </a:gsLst>
                  <a:lin ang="0" scaled="1"/>
                  <a:tileRect/>
                </a:gradFill>
              </a:rPr>
              <a:t>Derin Öğrenme - Görüntü İşleme Araçları ve Kütüphaneleri</a:t>
            </a:r>
          </a:p>
        </p:txBody>
      </p:sp>
      <p:sp>
        <p:nvSpPr>
          <p:cNvPr id="3" name="İçerik Yer Tutucusu 2">
            <a:extLst>
              <a:ext uri="{FF2B5EF4-FFF2-40B4-BE49-F238E27FC236}">
                <a16:creationId xmlns:a16="http://schemas.microsoft.com/office/drawing/2014/main" id="{F6E88000-4DAC-1C6E-F5F9-B143E648E964}"/>
              </a:ext>
            </a:extLst>
          </p:cNvPr>
          <p:cNvSpPr>
            <a:spLocks noGrp="1"/>
          </p:cNvSpPr>
          <p:nvPr>
            <p:ph idx="1"/>
          </p:nvPr>
        </p:nvSpPr>
        <p:spPr>
          <a:xfrm>
            <a:off x="693821" y="1241502"/>
            <a:ext cx="5731042" cy="4941549"/>
          </a:xfrm>
        </p:spPr>
        <p:txBody>
          <a:bodyPr>
            <a:noAutofit/>
          </a:bodyPr>
          <a:lstStyle/>
          <a:p>
            <a:pPr marL="228600" indent="0" algn="ctr">
              <a:lnSpc>
                <a:spcPct val="100000"/>
              </a:lnSpc>
              <a:buNone/>
            </a:pPr>
            <a:r>
              <a:rPr lang="tr-TR" sz="1600" b="1" dirty="0">
                <a:solidFill>
                  <a:schemeClr val="tx2">
                    <a:alpha val="60000"/>
                  </a:schemeClr>
                </a:solidFill>
              </a:rPr>
              <a:t> Python </a:t>
            </a:r>
            <a:r>
              <a:rPr lang="tr-TR" sz="1600" b="1" dirty="0" err="1">
                <a:solidFill>
                  <a:schemeClr val="tx2">
                    <a:alpha val="60000"/>
                  </a:schemeClr>
                </a:solidFill>
              </a:rPr>
              <a:t>Imaging</a:t>
            </a:r>
            <a:r>
              <a:rPr lang="tr-TR" sz="1600" b="1" dirty="0">
                <a:solidFill>
                  <a:schemeClr val="tx2">
                    <a:alpha val="60000"/>
                  </a:schemeClr>
                </a:solidFill>
              </a:rPr>
              <a:t> Library (PIL) </a:t>
            </a:r>
          </a:p>
          <a:p>
            <a:pPr algn="just">
              <a:lnSpc>
                <a:spcPct val="100000"/>
              </a:lnSpc>
            </a:pPr>
            <a:r>
              <a:rPr lang="tr-TR" sz="1200" dirty="0">
                <a:solidFill>
                  <a:schemeClr val="tx2">
                    <a:alpha val="60000"/>
                  </a:schemeClr>
                </a:solidFill>
              </a:rPr>
              <a:t>Python </a:t>
            </a:r>
            <a:r>
              <a:rPr lang="tr-TR" sz="1200" dirty="0" err="1">
                <a:solidFill>
                  <a:schemeClr val="tx2">
                    <a:alpha val="60000"/>
                  </a:schemeClr>
                </a:solidFill>
              </a:rPr>
              <a:t>Imaging</a:t>
            </a:r>
            <a:r>
              <a:rPr lang="tr-TR" sz="1200" dirty="0">
                <a:solidFill>
                  <a:schemeClr val="tx2">
                    <a:alpha val="60000"/>
                  </a:schemeClr>
                </a:solidFill>
              </a:rPr>
              <a:t> Library (PIL), Python programlama dili için görüntü işleme işlemlerini gerçekleştirmek için kullanılan eski bir kütüphanedir. Ancak </a:t>
            </a:r>
            <a:r>
              <a:rPr lang="tr-TR" sz="1200" dirty="0" err="1">
                <a:solidFill>
                  <a:schemeClr val="tx2">
                    <a:alpha val="60000"/>
                  </a:schemeClr>
                </a:solidFill>
              </a:rPr>
              <a:t>PIL'nin</a:t>
            </a:r>
            <a:r>
              <a:rPr lang="tr-TR" sz="1200" dirty="0">
                <a:solidFill>
                  <a:schemeClr val="tx2">
                    <a:alpha val="60000"/>
                  </a:schemeClr>
                </a:solidFill>
              </a:rPr>
              <a:t> gelişimi durmuş ve yerine </a:t>
            </a:r>
            <a:r>
              <a:rPr lang="tr-TR" sz="1200" dirty="0" err="1">
                <a:solidFill>
                  <a:schemeClr val="tx2">
                    <a:alpha val="60000"/>
                  </a:schemeClr>
                </a:solidFill>
              </a:rPr>
              <a:t>Pillow</a:t>
            </a:r>
            <a:r>
              <a:rPr lang="tr-TR" sz="1200" dirty="0">
                <a:solidFill>
                  <a:schemeClr val="tx2">
                    <a:alpha val="60000"/>
                  </a:schemeClr>
                </a:solidFill>
              </a:rPr>
              <a:t> adı verilen bir sürüm geliştirilmiştir. </a:t>
            </a:r>
            <a:r>
              <a:rPr lang="tr-TR" sz="1200" dirty="0" err="1">
                <a:solidFill>
                  <a:schemeClr val="tx2">
                    <a:alpha val="60000"/>
                  </a:schemeClr>
                </a:solidFill>
              </a:rPr>
              <a:t>Pillow</a:t>
            </a:r>
            <a:r>
              <a:rPr lang="tr-TR" sz="1200" dirty="0">
                <a:solidFill>
                  <a:schemeClr val="tx2">
                    <a:alpha val="60000"/>
                  </a:schemeClr>
                </a:solidFill>
              </a:rPr>
              <a:t>, </a:t>
            </a:r>
            <a:r>
              <a:rPr lang="tr-TR" sz="1200" dirty="0" err="1">
                <a:solidFill>
                  <a:schemeClr val="tx2">
                    <a:alpha val="60000"/>
                  </a:schemeClr>
                </a:solidFill>
              </a:rPr>
              <a:t>PIL'in</a:t>
            </a:r>
            <a:r>
              <a:rPr lang="tr-TR" sz="1200" dirty="0">
                <a:solidFill>
                  <a:schemeClr val="tx2">
                    <a:alpha val="60000"/>
                  </a:schemeClr>
                </a:solidFill>
              </a:rPr>
              <a:t> orijinal özelliklerini sürdürürken Python 2 ve Python 3 sürümlerinde kullanılabilir. </a:t>
            </a:r>
          </a:p>
          <a:p>
            <a:pPr algn="just">
              <a:lnSpc>
                <a:spcPct val="100000"/>
              </a:lnSpc>
            </a:pPr>
            <a:r>
              <a:rPr lang="tr-TR" sz="1200" b="1" dirty="0">
                <a:solidFill>
                  <a:schemeClr val="tx2">
                    <a:alpha val="60000"/>
                  </a:schemeClr>
                </a:solidFill>
              </a:rPr>
              <a:t>PIL ve </a:t>
            </a:r>
            <a:r>
              <a:rPr lang="tr-TR" sz="1200" b="1" dirty="0" err="1">
                <a:solidFill>
                  <a:schemeClr val="tx2">
                    <a:alpha val="60000"/>
                  </a:schemeClr>
                </a:solidFill>
              </a:rPr>
              <a:t>Pillow</a:t>
            </a:r>
            <a:r>
              <a:rPr lang="tr-TR" sz="1200" b="1" dirty="0">
                <a:solidFill>
                  <a:schemeClr val="tx2">
                    <a:alpha val="60000"/>
                  </a:schemeClr>
                </a:solidFill>
              </a:rPr>
              <a:t> Temel Özellikleri:</a:t>
            </a:r>
          </a:p>
          <a:p>
            <a:pPr algn="just">
              <a:lnSpc>
                <a:spcPct val="100000"/>
              </a:lnSpc>
            </a:pPr>
            <a:r>
              <a:rPr lang="tr-TR" sz="1200" i="1" dirty="0">
                <a:solidFill>
                  <a:schemeClr val="tx2">
                    <a:alpha val="60000"/>
                  </a:schemeClr>
                </a:solidFill>
                <a:effectLst>
                  <a:outerShdw blurRad="38100" dist="38100" dir="2700000" algn="tl">
                    <a:srgbClr val="000000">
                      <a:alpha val="43137"/>
                    </a:srgbClr>
                  </a:outerShdw>
                </a:effectLst>
              </a:rPr>
              <a:t>Görüntü İşleme İşlevselliği: </a:t>
            </a:r>
            <a:r>
              <a:rPr lang="tr-TR" sz="1200" dirty="0">
                <a:solidFill>
                  <a:schemeClr val="tx2">
                    <a:alpha val="60000"/>
                  </a:schemeClr>
                </a:solidFill>
              </a:rPr>
              <a:t>PIL ve </a:t>
            </a:r>
            <a:r>
              <a:rPr lang="tr-TR" sz="1200" dirty="0" err="1">
                <a:solidFill>
                  <a:schemeClr val="tx2">
                    <a:alpha val="60000"/>
                  </a:schemeClr>
                </a:solidFill>
              </a:rPr>
              <a:t>Pillow</a:t>
            </a:r>
            <a:r>
              <a:rPr lang="tr-TR" sz="1200" dirty="0">
                <a:solidFill>
                  <a:schemeClr val="tx2">
                    <a:alpha val="60000"/>
                  </a:schemeClr>
                </a:solidFill>
              </a:rPr>
              <a:t>, görüntü işleme işlemleri yapmak için bir dizi işlev ve araç içerir. Bu işlevler, görüntüler üzerinde değişiklik yapmayı, yeniden boyutlandırmayı, döndürmeyi, kırpmayı ve renk dönüşümleri yapmayı içerir.</a:t>
            </a:r>
          </a:p>
          <a:p>
            <a:pPr algn="just">
              <a:lnSpc>
                <a:spcPct val="100000"/>
              </a:lnSpc>
            </a:pPr>
            <a:r>
              <a:rPr lang="tr-TR" sz="1200" i="1" dirty="0">
                <a:solidFill>
                  <a:schemeClr val="tx2">
                    <a:alpha val="60000"/>
                  </a:schemeClr>
                </a:solidFill>
                <a:effectLst>
                  <a:outerShdw blurRad="38100" dist="38100" dir="2700000" algn="tl">
                    <a:srgbClr val="000000">
                      <a:alpha val="43137"/>
                    </a:srgbClr>
                  </a:outerShdw>
                </a:effectLst>
              </a:rPr>
              <a:t>Çeşitli Görüntü Formatları: </a:t>
            </a:r>
            <a:r>
              <a:rPr lang="tr-TR" sz="1200" dirty="0">
                <a:solidFill>
                  <a:schemeClr val="tx2">
                    <a:alpha val="60000"/>
                  </a:schemeClr>
                </a:solidFill>
              </a:rPr>
              <a:t>PIL ve </a:t>
            </a:r>
            <a:r>
              <a:rPr lang="tr-TR" sz="1200" dirty="0" err="1">
                <a:solidFill>
                  <a:schemeClr val="tx2">
                    <a:alpha val="60000"/>
                  </a:schemeClr>
                </a:solidFill>
              </a:rPr>
              <a:t>Pillow</a:t>
            </a:r>
            <a:r>
              <a:rPr lang="tr-TR" sz="1200" dirty="0">
                <a:solidFill>
                  <a:schemeClr val="tx2">
                    <a:alpha val="60000"/>
                  </a:schemeClr>
                </a:solidFill>
              </a:rPr>
              <a:t>, birçok yaygın görüntü formatını destekler. Bu, JPEG, PNG, BMP, GIF ve TIFF gibi formatlar arasında görüntü dönüştürme ve işleme yapabilmenizi sağlar.</a:t>
            </a:r>
          </a:p>
          <a:p>
            <a:pPr algn="just">
              <a:lnSpc>
                <a:spcPct val="100000"/>
              </a:lnSpc>
            </a:pPr>
            <a:r>
              <a:rPr lang="tr-TR" sz="1200" i="1" dirty="0">
                <a:solidFill>
                  <a:schemeClr val="tx2">
                    <a:alpha val="60000"/>
                  </a:schemeClr>
                </a:solidFill>
                <a:effectLst>
                  <a:outerShdw blurRad="38100" dist="38100" dir="2700000" algn="tl">
                    <a:srgbClr val="000000">
                      <a:alpha val="43137"/>
                    </a:srgbClr>
                  </a:outerShdw>
                </a:effectLst>
              </a:rPr>
              <a:t>Hız ve Verimlilik</a:t>
            </a:r>
            <a:r>
              <a:rPr lang="tr-TR" sz="1200" b="1" dirty="0">
                <a:solidFill>
                  <a:schemeClr val="tx2">
                    <a:alpha val="60000"/>
                  </a:schemeClr>
                </a:solidFill>
              </a:rPr>
              <a:t>: </a:t>
            </a:r>
            <a:r>
              <a:rPr lang="tr-TR" sz="1200" dirty="0">
                <a:solidFill>
                  <a:schemeClr val="tx2">
                    <a:alpha val="60000"/>
                  </a:schemeClr>
                </a:solidFill>
              </a:rPr>
              <a:t>PIL ve </a:t>
            </a:r>
            <a:r>
              <a:rPr lang="tr-TR" sz="1200" dirty="0" err="1">
                <a:solidFill>
                  <a:schemeClr val="tx2">
                    <a:alpha val="60000"/>
                  </a:schemeClr>
                </a:solidFill>
              </a:rPr>
              <a:t>Pillow</a:t>
            </a:r>
            <a:r>
              <a:rPr lang="tr-TR" sz="1200" dirty="0">
                <a:solidFill>
                  <a:schemeClr val="tx2">
                    <a:alpha val="60000"/>
                  </a:schemeClr>
                </a:solidFill>
              </a:rPr>
              <a:t>, görüntü işleme işlemlerini hızlı bir şekilde gerçekleştirebilen verimli bir kütüphanedir.</a:t>
            </a:r>
          </a:p>
          <a:p>
            <a:pPr algn="just">
              <a:lnSpc>
                <a:spcPct val="100000"/>
              </a:lnSpc>
            </a:pPr>
            <a:r>
              <a:rPr lang="tr-TR" sz="1200" i="1" dirty="0">
                <a:solidFill>
                  <a:schemeClr val="tx2">
                    <a:alpha val="60000"/>
                  </a:schemeClr>
                </a:solidFill>
                <a:effectLst>
                  <a:outerShdw blurRad="38100" dist="38100" dir="2700000" algn="tl">
                    <a:srgbClr val="000000">
                      <a:alpha val="43137"/>
                    </a:srgbClr>
                  </a:outerShdw>
                </a:effectLst>
              </a:rPr>
              <a:t>Basit ve Kullanıcı Dostu: </a:t>
            </a:r>
            <a:r>
              <a:rPr lang="tr-TR" sz="1200" dirty="0">
                <a:solidFill>
                  <a:schemeClr val="tx2">
                    <a:alpha val="60000"/>
                  </a:schemeClr>
                </a:solidFill>
              </a:rPr>
              <a:t>Hem PIL hem de </a:t>
            </a:r>
            <a:r>
              <a:rPr lang="tr-TR" sz="1200" dirty="0" err="1">
                <a:solidFill>
                  <a:schemeClr val="tx2">
                    <a:alpha val="60000"/>
                  </a:schemeClr>
                </a:solidFill>
              </a:rPr>
              <a:t>Pillow</a:t>
            </a:r>
            <a:r>
              <a:rPr lang="tr-TR" sz="1200" dirty="0">
                <a:solidFill>
                  <a:schemeClr val="tx2">
                    <a:alpha val="60000"/>
                  </a:schemeClr>
                </a:solidFill>
              </a:rPr>
              <a:t>, kullanımı kolay ve anlaşılır bir arayüz sunar. Görüntülerin açılması, düzenlenmesi ve kaydedilmesi oldukça basittir.</a:t>
            </a:r>
          </a:p>
        </p:txBody>
      </p:sp>
      <p:pic>
        <p:nvPicPr>
          <p:cNvPr id="3074" name="Picture 2" descr="Image Processing in Python with Pillow">
            <a:extLst>
              <a:ext uri="{FF2B5EF4-FFF2-40B4-BE49-F238E27FC236}">
                <a16:creationId xmlns:a16="http://schemas.microsoft.com/office/drawing/2014/main" id="{227249FD-8C3F-2877-CA08-6531E8317510}"/>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7286017" y="1739047"/>
            <a:ext cx="4397171" cy="394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25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14389B6-CEBE-DE0E-4E7B-E7477B6389C9}"/>
              </a:ext>
            </a:extLst>
          </p:cNvPr>
          <p:cNvSpPr>
            <a:spLocks noGrp="1"/>
          </p:cNvSpPr>
          <p:nvPr>
            <p:ph type="title"/>
          </p:nvPr>
        </p:nvSpPr>
        <p:spPr/>
        <p:txBody>
          <a:bodyPr>
            <a:noAutofit/>
          </a:bodyPr>
          <a:lstStyle/>
          <a:p>
            <a:r>
              <a:rPr lang="tr-TR" sz="4000" dirty="0"/>
              <a:t>Derin Öğrenme Uygulamaları- Görüntü İşleme</a:t>
            </a:r>
          </a:p>
        </p:txBody>
      </p:sp>
      <p:sp>
        <p:nvSpPr>
          <p:cNvPr id="3" name="İçerik Yer Tutucusu 2">
            <a:extLst>
              <a:ext uri="{FF2B5EF4-FFF2-40B4-BE49-F238E27FC236}">
                <a16:creationId xmlns:a16="http://schemas.microsoft.com/office/drawing/2014/main" id="{9DE3E56E-E1E7-F44A-4DE6-D347626BF646}"/>
              </a:ext>
            </a:extLst>
          </p:cNvPr>
          <p:cNvSpPr>
            <a:spLocks noGrp="1"/>
          </p:cNvSpPr>
          <p:nvPr>
            <p:ph idx="1"/>
          </p:nvPr>
        </p:nvSpPr>
        <p:spPr/>
        <p:txBody>
          <a:bodyPr>
            <a:normAutofit fontScale="62500" lnSpcReduction="20000"/>
          </a:bodyPr>
          <a:lstStyle/>
          <a:p>
            <a:pPr marL="742950" indent="-514350" algn="just">
              <a:buClr>
                <a:schemeClr val="tx2">
                  <a:lumMod val="50000"/>
                  <a:lumOff val="50000"/>
                </a:schemeClr>
              </a:buClr>
              <a:buFont typeface="+mj-lt"/>
              <a:buAutoNum type="arabicPeriod"/>
            </a:pPr>
            <a:r>
              <a:rPr lang="tr-TR" b="1" dirty="0"/>
              <a:t>Tıp ve Sağlık Sektörü: </a:t>
            </a:r>
            <a:r>
              <a:rPr lang="tr-TR" dirty="0"/>
              <a:t>Görüntü işleme, MR, CT taramaları, röntgenler ve ultrasonlar gibi tıbbi görüntülerin analizinde kullanılır. Bu, hastalıkların teşhis edilmesi, tedavi planlarının oluşturulması ve cerrahi müdahalelerin planlanması için kritik bir öneme sahiptir.</a:t>
            </a:r>
          </a:p>
          <a:p>
            <a:pPr marL="742950" indent="-514350" algn="just">
              <a:buClr>
                <a:schemeClr val="tx2">
                  <a:lumMod val="50000"/>
                  <a:lumOff val="50000"/>
                </a:schemeClr>
              </a:buClr>
              <a:buFont typeface="+mj-lt"/>
              <a:buAutoNum type="arabicPeriod"/>
            </a:pPr>
            <a:r>
              <a:rPr lang="tr-TR" b="1" dirty="0"/>
              <a:t>Otomasyon ve Endüstriyel Uygulamalar: </a:t>
            </a:r>
            <a:r>
              <a:rPr lang="tr-TR" dirty="0"/>
              <a:t>Görüntü işleme, üretim hatlarındaki kalite kontrolünden nesne tanıma ve takip sistemlerine kadar birçok endüstriyel uygulamada kullanılır. Otomasyon, hız ve hassasiyet sağlar.</a:t>
            </a:r>
          </a:p>
          <a:p>
            <a:pPr marL="742950" indent="-514350" algn="just">
              <a:buClr>
                <a:schemeClr val="tx2">
                  <a:lumMod val="50000"/>
                  <a:lumOff val="50000"/>
                </a:schemeClr>
              </a:buClr>
              <a:buFont typeface="+mj-lt"/>
              <a:buAutoNum type="arabicPeriod"/>
            </a:pPr>
            <a:r>
              <a:rPr lang="tr-TR" b="1" dirty="0"/>
              <a:t>Güvenlik ve Gözetim: </a:t>
            </a:r>
            <a:r>
              <a:rPr lang="tr-TR" dirty="0"/>
              <a:t>Güvenlik kameraları aracılığıyla elde edilen görüntüler, yüz tanıma, plaka tanıma ve tehlikeli olayların tespiti gibi güvenlik amaçlı uygulamalarda işlenir.</a:t>
            </a:r>
          </a:p>
          <a:p>
            <a:pPr marL="742950" indent="-514350" algn="just">
              <a:buClr>
                <a:schemeClr val="tx2">
                  <a:lumMod val="50000"/>
                  <a:lumOff val="50000"/>
                </a:schemeClr>
              </a:buClr>
              <a:buFont typeface="+mj-lt"/>
              <a:buAutoNum type="arabicPeriod"/>
            </a:pPr>
            <a:r>
              <a:rPr lang="tr-TR" b="1" dirty="0"/>
              <a:t>Eğlence ve Sanat: </a:t>
            </a:r>
            <a:r>
              <a:rPr lang="tr-TR" dirty="0"/>
              <a:t>Görüntü işleme, özel efektlerin oluşturulmasından animasyonlara kadar birçok eğlence ve sanat uygulamasında kullanılır. Özellikle sinema ve oyun endüstrilerinde yaygın olarak kullanılır.</a:t>
            </a:r>
          </a:p>
          <a:p>
            <a:pPr marL="742950" indent="-514350" algn="just">
              <a:buClr>
                <a:schemeClr val="tx2">
                  <a:lumMod val="50000"/>
                  <a:lumOff val="50000"/>
                </a:schemeClr>
              </a:buClr>
              <a:buFont typeface="+mj-lt"/>
              <a:buAutoNum type="arabicPeriod"/>
            </a:pPr>
            <a:r>
              <a:rPr lang="tr-TR" b="1" dirty="0"/>
              <a:t>Harita ve Coğrafi Bilgi Sistemleri (GIS): </a:t>
            </a:r>
            <a:r>
              <a:rPr lang="tr-TR" dirty="0"/>
              <a:t>Görüntü işleme, haritalama, doğal afet izleme, arazi kullanım analizi ve çevresel izleme gibi coğrafi bilgi sistemleri için temel bir bileşendir.</a:t>
            </a:r>
          </a:p>
        </p:txBody>
      </p:sp>
    </p:spTree>
    <p:extLst>
      <p:ext uri="{BB962C8B-B14F-4D97-AF65-F5344CB8AC3E}">
        <p14:creationId xmlns:p14="http://schemas.microsoft.com/office/powerpoint/2010/main" val="3310523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7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41104B7-D763-8821-CC89-43B7406D0A66}"/>
              </a:ext>
            </a:extLst>
          </p:cNvPr>
          <p:cNvSpPr>
            <a:spLocks noGrp="1"/>
          </p:cNvSpPr>
          <p:nvPr>
            <p:ph type="title"/>
          </p:nvPr>
        </p:nvSpPr>
        <p:spPr>
          <a:xfrm>
            <a:off x="598252" y="100939"/>
            <a:ext cx="11593748" cy="973882"/>
          </a:xfrm>
        </p:spPr>
        <p:txBody>
          <a:bodyPr anchor="b">
            <a:normAutofit/>
          </a:bodyPr>
          <a:lstStyle/>
          <a:p>
            <a:pPr algn="just"/>
            <a:r>
              <a:rPr lang="tr-TR" sz="2800" dirty="0">
                <a:gradFill flip="none" rotWithShape="1">
                  <a:gsLst>
                    <a:gs pos="0">
                      <a:schemeClr val="accent5">
                        <a:alpha val="70000"/>
                      </a:schemeClr>
                    </a:gs>
                    <a:gs pos="100000">
                      <a:schemeClr val="accent1">
                        <a:alpha val="70000"/>
                      </a:schemeClr>
                    </a:gs>
                  </a:gsLst>
                  <a:lin ang="0" scaled="1"/>
                  <a:tileRect/>
                </a:gradFill>
              </a:rPr>
              <a:t>Derin Öğrenme - Görüntü İşleme Araçları ve Kütüphaneleri</a:t>
            </a:r>
          </a:p>
        </p:txBody>
      </p:sp>
      <p:sp>
        <p:nvSpPr>
          <p:cNvPr id="3" name="İçerik Yer Tutucusu 2">
            <a:extLst>
              <a:ext uri="{FF2B5EF4-FFF2-40B4-BE49-F238E27FC236}">
                <a16:creationId xmlns:a16="http://schemas.microsoft.com/office/drawing/2014/main" id="{F6E88000-4DAC-1C6E-F5F9-B143E648E964}"/>
              </a:ext>
            </a:extLst>
          </p:cNvPr>
          <p:cNvSpPr>
            <a:spLocks noGrp="1"/>
          </p:cNvSpPr>
          <p:nvPr>
            <p:ph idx="1"/>
          </p:nvPr>
        </p:nvSpPr>
        <p:spPr>
          <a:xfrm>
            <a:off x="624095" y="1739047"/>
            <a:ext cx="6156158" cy="4444005"/>
          </a:xfrm>
        </p:spPr>
        <p:txBody>
          <a:bodyPr>
            <a:noAutofit/>
          </a:bodyPr>
          <a:lstStyle/>
          <a:p>
            <a:pPr marL="228600" indent="0" algn="ctr">
              <a:lnSpc>
                <a:spcPct val="100000"/>
              </a:lnSpc>
              <a:buNone/>
            </a:pPr>
            <a:r>
              <a:rPr lang="tr-TR" sz="1600" b="1" dirty="0">
                <a:solidFill>
                  <a:schemeClr val="tx2">
                    <a:alpha val="60000"/>
                  </a:schemeClr>
                </a:solidFill>
              </a:rPr>
              <a:t> Python </a:t>
            </a:r>
            <a:r>
              <a:rPr lang="tr-TR" sz="1600" b="1" dirty="0" err="1">
                <a:solidFill>
                  <a:schemeClr val="tx2">
                    <a:alpha val="60000"/>
                  </a:schemeClr>
                </a:solidFill>
              </a:rPr>
              <a:t>Imaging</a:t>
            </a:r>
            <a:r>
              <a:rPr lang="tr-TR" sz="1600" b="1" dirty="0">
                <a:solidFill>
                  <a:schemeClr val="tx2">
                    <a:alpha val="60000"/>
                  </a:schemeClr>
                </a:solidFill>
              </a:rPr>
              <a:t> Library (PIL) </a:t>
            </a:r>
          </a:p>
          <a:p>
            <a:pPr algn="just">
              <a:lnSpc>
                <a:spcPct val="100000"/>
              </a:lnSpc>
            </a:pPr>
            <a:r>
              <a:rPr lang="tr-TR" sz="1200" b="1" dirty="0">
                <a:solidFill>
                  <a:schemeClr val="tx2">
                    <a:alpha val="60000"/>
                  </a:schemeClr>
                </a:solidFill>
              </a:rPr>
              <a:t>PIL ve </a:t>
            </a:r>
            <a:r>
              <a:rPr lang="tr-TR" sz="1200" b="1" dirty="0" err="1">
                <a:solidFill>
                  <a:schemeClr val="tx2">
                    <a:alpha val="60000"/>
                  </a:schemeClr>
                </a:solidFill>
              </a:rPr>
              <a:t>Pillow</a:t>
            </a:r>
            <a:r>
              <a:rPr lang="tr-TR" sz="1200" b="1" dirty="0">
                <a:solidFill>
                  <a:schemeClr val="tx2">
                    <a:alpha val="60000"/>
                  </a:schemeClr>
                </a:solidFill>
              </a:rPr>
              <a:t> Kullanım Alanları:</a:t>
            </a:r>
            <a:endParaRPr lang="tr-TR" sz="1200" dirty="0">
              <a:solidFill>
                <a:schemeClr val="tx2">
                  <a:alpha val="60000"/>
                </a:schemeClr>
              </a:solidFill>
            </a:endParaRPr>
          </a:p>
          <a:p>
            <a:pPr algn="just">
              <a:lnSpc>
                <a:spcPct val="100000"/>
              </a:lnSpc>
              <a:buClr>
                <a:schemeClr val="tx2">
                  <a:lumMod val="50000"/>
                  <a:lumOff val="50000"/>
                </a:schemeClr>
              </a:buClr>
              <a:buFont typeface="Wingdings" panose="05000000000000000000" pitchFamily="2" charset="2"/>
              <a:buChar char="v"/>
            </a:pPr>
            <a:r>
              <a:rPr lang="tr-TR" sz="1200" i="1" dirty="0">
                <a:solidFill>
                  <a:schemeClr val="tx2">
                    <a:alpha val="60000"/>
                  </a:schemeClr>
                </a:solidFill>
                <a:effectLst>
                  <a:outerShdw blurRad="38100" dist="38100" dir="2700000" algn="tl">
                    <a:srgbClr val="000000">
                      <a:alpha val="43137"/>
                    </a:srgbClr>
                  </a:outerShdw>
                </a:effectLst>
              </a:rPr>
              <a:t>Web Geliştirme: </a:t>
            </a:r>
            <a:r>
              <a:rPr lang="tr-TR" sz="1200" dirty="0">
                <a:solidFill>
                  <a:schemeClr val="tx2">
                    <a:alpha val="60000"/>
                  </a:schemeClr>
                </a:solidFill>
              </a:rPr>
              <a:t>PIL ve </a:t>
            </a:r>
            <a:r>
              <a:rPr lang="tr-TR" sz="1200" dirty="0" err="1">
                <a:solidFill>
                  <a:schemeClr val="tx2">
                    <a:alpha val="60000"/>
                  </a:schemeClr>
                </a:solidFill>
              </a:rPr>
              <a:t>Pillow</a:t>
            </a:r>
            <a:r>
              <a:rPr lang="tr-TR" sz="1200" dirty="0">
                <a:solidFill>
                  <a:schemeClr val="tx2">
                    <a:alpha val="60000"/>
                  </a:schemeClr>
                </a:solidFill>
              </a:rPr>
              <a:t>, web geliştirme projelerinde sıkça kullanılır. Özellikle kullanıcıların görüntülerini yüklemeleri ve bu görüntüleri işlemeleri gereken uygulamalarda kullanılır.</a:t>
            </a:r>
          </a:p>
          <a:p>
            <a:pPr algn="just">
              <a:lnSpc>
                <a:spcPct val="100000"/>
              </a:lnSpc>
              <a:buClr>
                <a:schemeClr val="tx2">
                  <a:lumMod val="50000"/>
                  <a:lumOff val="50000"/>
                </a:schemeClr>
              </a:buClr>
              <a:buFont typeface="Wingdings" panose="05000000000000000000" pitchFamily="2" charset="2"/>
              <a:buChar char="v"/>
            </a:pPr>
            <a:r>
              <a:rPr lang="tr-TR" sz="1200" i="1" dirty="0">
                <a:solidFill>
                  <a:schemeClr val="tx2">
                    <a:alpha val="60000"/>
                  </a:schemeClr>
                </a:solidFill>
                <a:effectLst>
                  <a:outerShdw blurRad="38100" dist="38100" dir="2700000" algn="tl">
                    <a:srgbClr val="000000">
                      <a:alpha val="43137"/>
                    </a:srgbClr>
                  </a:outerShdw>
                </a:effectLst>
              </a:rPr>
              <a:t>Grafik Tasarım: </a:t>
            </a:r>
            <a:r>
              <a:rPr lang="tr-TR" sz="1200" dirty="0">
                <a:solidFill>
                  <a:schemeClr val="tx2">
                    <a:alpha val="60000"/>
                  </a:schemeClr>
                </a:solidFill>
              </a:rPr>
              <a:t>Grafik tasarımcıları, görüntülerin düzenlenmesi ve manipülasyonu için PIL veya </a:t>
            </a:r>
            <a:r>
              <a:rPr lang="tr-TR" sz="1200" dirty="0" err="1">
                <a:solidFill>
                  <a:schemeClr val="tx2">
                    <a:alpha val="60000"/>
                  </a:schemeClr>
                </a:solidFill>
              </a:rPr>
              <a:t>Pillow</a:t>
            </a:r>
            <a:r>
              <a:rPr lang="tr-TR" sz="1200" dirty="0">
                <a:solidFill>
                  <a:schemeClr val="tx2">
                    <a:alpha val="60000"/>
                  </a:schemeClr>
                </a:solidFill>
              </a:rPr>
              <a:t> kullanabilirler. Bu, logoların oluşturulması, resimlerin düzenlenmesi ve afişlerin tasarlanması gibi işlerde kullanışlı olabilir.</a:t>
            </a:r>
          </a:p>
          <a:p>
            <a:pPr algn="just">
              <a:lnSpc>
                <a:spcPct val="100000"/>
              </a:lnSpc>
              <a:buClr>
                <a:schemeClr val="tx2">
                  <a:lumMod val="50000"/>
                  <a:lumOff val="50000"/>
                </a:schemeClr>
              </a:buClr>
              <a:buFont typeface="Wingdings" panose="05000000000000000000" pitchFamily="2" charset="2"/>
              <a:buChar char="v"/>
            </a:pPr>
            <a:r>
              <a:rPr lang="tr-TR" sz="1200" i="1" dirty="0">
                <a:solidFill>
                  <a:schemeClr val="tx2">
                    <a:alpha val="60000"/>
                  </a:schemeClr>
                </a:solidFill>
                <a:effectLst>
                  <a:outerShdw blurRad="38100" dist="38100" dir="2700000" algn="tl">
                    <a:srgbClr val="000000">
                      <a:alpha val="43137"/>
                    </a:srgbClr>
                  </a:outerShdw>
                </a:effectLst>
              </a:rPr>
              <a:t>Bilimsel ve Mühendislik Uygulamaları: </a:t>
            </a:r>
            <a:r>
              <a:rPr lang="tr-TR" sz="1200" dirty="0">
                <a:solidFill>
                  <a:schemeClr val="tx2">
                    <a:alpha val="60000"/>
                  </a:schemeClr>
                </a:solidFill>
              </a:rPr>
              <a:t>PIL ve </a:t>
            </a:r>
            <a:r>
              <a:rPr lang="tr-TR" sz="1200" dirty="0" err="1">
                <a:solidFill>
                  <a:schemeClr val="tx2">
                    <a:alpha val="60000"/>
                  </a:schemeClr>
                </a:solidFill>
              </a:rPr>
              <a:t>Pillow</a:t>
            </a:r>
            <a:r>
              <a:rPr lang="tr-TR" sz="1200" dirty="0">
                <a:solidFill>
                  <a:schemeClr val="tx2">
                    <a:alpha val="60000"/>
                  </a:schemeClr>
                </a:solidFill>
              </a:rPr>
              <a:t>, bilimsel ve mühendislik alanlarında görüntü analizi, işleme ve görselleştirme işlemlerinde kullanılır. Örneğin, mikroskop görüntülerinin analizi veya sensör verilerinin görsel temsili için kullanılabilir.</a:t>
            </a:r>
          </a:p>
          <a:p>
            <a:pPr algn="just">
              <a:lnSpc>
                <a:spcPct val="100000"/>
              </a:lnSpc>
              <a:buClr>
                <a:schemeClr val="tx2">
                  <a:lumMod val="50000"/>
                  <a:lumOff val="50000"/>
                </a:schemeClr>
              </a:buClr>
              <a:buFont typeface="Wingdings" panose="05000000000000000000" pitchFamily="2" charset="2"/>
              <a:buChar char="v"/>
            </a:pPr>
            <a:r>
              <a:rPr lang="tr-TR" sz="1200" dirty="0" err="1">
                <a:solidFill>
                  <a:schemeClr val="tx2">
                    <a:alpha val="60000"/>
                  </a:schemeClr>
                </a:solidFill>
              </a:rPr>
              <a:t>Pillow</a:t>
            </a:r>
            <a:r>
              <a:rPr lang="tr-TR" sz="1200" dirty="0">
                <a:solidFill>
                  <a:schemeClr val="tx2">
                    <a:alpha val="60000"/>
                  </a:schemeClr>
                </a:solidFill>
              </a:rPr>
              <a:t>, </a:t>
            </a:r>
            <a:r>
              <a:rPr lang="tr-TR" sz="1200" dirty="0" err="1">
                <a:solidFill>
                  <a:schemeClr val="tx2">
                    <a:alpha val="60000"/>
                  </a:schemeClr>
                </a:solidFill>
              </a:rPr>
              <a:t>PIL'in</a:t>
            </a:r>
            <a:r>
              <a:rPr lang="tr-TR" sz="1200" dirty="0">
                <a:solidFill>
                  <a:schemeClr val="tx2">
                    <a:alpha val="60000"/>
                  </a:schemeClr>
                </a:solidFill>
              </a:rPr>
              <a:t> yerini almış ve daha fazla gelişme potansiyeli taşımıştır. Dolayısıyla, yeni projelerde veya mevcut PIL projelerinin güncellenmesinde </a:t>
            </a:r>
            <a:r>
              <a:rPr lang="tr-TR" sz="1200" dirty="0" err="1">
                <a:solidFill>
                  <a:schemeClr val="tx2">
                    <a:alpha val="60000"/>
                  </a:schemeClr>
                </a:solidFill>
              </a:rPr>
              <a:t>Pillow</a:t>
            </a:r>
            <a:r>
              <a:rPr lang="tr-TR" sz="1200" dirty="0">
                <a:solidFill>
                  <a:schemeClr val="tx2">
                    <a:alpha val="60000"/>
                  </a:schemeClr>
                </a:solidFill>
              </a:rPr>
              <a:t> kullanılması önerilir. </a:t>
            </a:r>
            <a:r>
              <a:rPr lang="tr-TR" sz="1200" dirty="0" err="1">
                <a:solidFill>
                  <a:schemeClr val="tx2">
                    <a:alpha val="60000"/>
                  </a:schemeClr>
                </a:solidFill>
              </a:rPr>
              <a:t>Pillow</a:t>
            </a:r>
            <a:r>
              <a:rPr lang="tr-TR" sz="1200" dirty="0">
                <a:solidFill>
                  <a:schemeClr val="tx2">
                    <a:alpha val="60000"/>
                  </a:schemeClr>
                </a:solidFill>
              </a:rPr>
              <a:t>, Python için hızlı ve güçlü bir görüntü işleme kütüphanesidir ve açık kaynaklıdır.</a:t>
            </a:r>
          </a:p>
        </p:txBody>
      </p:sp>
      <p:pic>
        <p:nvPicPr>
          <p:cNvPr id="3074" name="Picture 2" descr="Image Processing in Python with Pillow">
            <a:extLst>
              <a:ext uri="{FF2B5EF4-FFF2-40B4-BE49-F238E27FC236}">
                <a16:creationId xmlns:a16="http://schemas.microsoft.com/office/drawing/2014/main" id="{227249FD-8C3F-2877-CA08-6531E8317510}"/>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7286017" y="1739047"/>
            <a:ext cx="4397171" cy="394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10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ame 15">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C7F02B5-A102-7FF3-B233-0C595344C0C0}"/>
              </a:ext>
            </a:extLst>
          </p:cNvPr>
          <p:cNvSpPr>
            <a:spLocks noGrp="1"/>
          </p:cNvSpPr>
          <p:nvPr>
            <p:ph type="title"/>
          </p:nvPr>
        </p:nvSpPr>
        <p:spPr>
          <a:xfrm>
            <a:off x="838199" y="857251"/>
            <a:ext cx="9239655" cy="864545"/>
          </a:xfrm>
        </p:spPr>
        <p:txBody>
          <a:bodyPr anchor="b">
            <a:normAutofit/>
          </a:bodyPr>
          <a:lstStyle/>
          <a:p>
            <a:r>
              <a:rPr lang="tr-TR" sz="4400" dirty="0">
                <a:gradFill flip="none" rotWithShape="1">
                  <a:gsLst>
                    <a:gs pos="0">
                      <a:schemeClr val="accent5">
                        <a:alpha val="70000"/>
                      </a:schemeClr>
                    </a:gs>
                    <a:gs pos="100000">
                      <a:schemeClr val="accent1">
                        <a:alpha val="70000"/>
                      </a:schemeClr>
                    </a:gs>
                  </a:gsLst>
                  <a:lin ang="0" scaled="1"/>
                  <a:tileRect/>
                </a:gradFill>
              </a:rPr>
              <a:t>PIL (</a:t>
            </a:r>
            <a:r>
              <a:rPr lang="tr-TR" sz="4400" dirty="0" err="1">
                <a:gradFill flip="none" rotWithShape="1">
                  <a:gsLst>
                    <a:gs pos="0">
                      <a:schemeClr val="accent5">
                        <a:alpha val="70000"/>
                      </a:schemeClr>
                    </a:gs>
                    <a:gs pos="100000">
                      <a:schemeClr val="accent1">
                        <a:alpha val="70000"/>
                      </a:schemeClr>
                    </a:gs>
                  </a:gsLst>
                  <a:lin ang="0" scaled="1"/>
                  <a:tileRect/>
                </a:gradFill>
              </a:rPr>
              <a:t>Pillow</a:t>
            </a:r>
            <a:r>
              <a:rPr lang="tr-TR" sz="4400" dirty="0">
                <a:gradFill flip="none" rotWithShape="1">
                  <a:gsLst>
                    <a:gs pos="0">
                      <a:schemeClr val="accent5">
                        <a:alpha val="70000"/>
                      </a:schemeClr>
                    </a:gs>
                    <a:gs pos="100000">
                      <a:schemeClr val="accent1">
                        <a:alpha val="70000"/>
                      </a:schemeClr>
                    </a:gs>
                  </a:gsLst>
                  <a:lin ang="0" scaled="1"/>
                  <a:tileRect/>
                </a:gradFill>
              </a:rPr>
              <a:t>) ile Bir Örnek</a:t>
            </a:r>
          </a:p>
        </p:txBody>
      </p:sp>
      <p:sp>
        <p:nvSpPr>
          <p:cNvPr id="11" name="Content Placeholder 10">
            <a:extLst>
              <a:ext uri="{FF2B5EF4-FFF2-40B4-BE49-F238E27FC236}">
                <a16:creationId xmlns:a16="http://schemas.microsoft.com/office/drawing/2014/main" id="{40E34FFA-3C50-69C0-6388-E873A8F637E3}"/>
              </a:ext>
            </a:extLst>
          </p:cNvPr>
          <p:cNvSpPr>
            <a:spLocks noGrp="1"/>
          </p:cNvSpPr>
          <p:nvPr>
            <p:ph idx="1"/>
          </p:nvPr>
        </p:nvSpPr>
        <p:spPr>
          <a:xfrm>
            <a:off x="1206280" y="2013320"/>
            <a:ext cx="4609290" cy="628499"/>
          </a:xfrm>
        </p:spPr>
        <p:txBody>
          <a:bodyPr>
            <a:normAutofit fontScale="92500" lnSpcReduction="10000"/>
          </a:bodyPr>
          <a:lstStyle/>
          <a:p>
            <a:r>
              <a:rPr lang="tr-TR" sz="1800" dirty="0">
                <a:solidFill>
                  <a:schemeClr val="tx2">
                    <a:alpha val="60000"/>
                  </a:schemeClr>
                </a:solidFill>
              </a:rPr>
              <a:t>PIL ile temel bir görüntü okuma ve ekrana yazdırma kodu. </a:t>
            </a:r>
            <a:endParaRPr lang="en-US" sz="1800" dirty="0">
              <a:solidFill>
                <a:schemeClr val="tx2">
                  <a:alpha val="60000"/>
                </a:schemeClr>
              </a:solidFill>
            </a:endParaRPr>
          </a:p>
        </p:txBody>
      </p:sp>
      <p:sp>
        <p:nvSpPr>
          <p:cNvPr id="8" name="Content Placeholder 10">
            <a:extLst>
              <a:ext uri="{FF2B5EF4-FFF2-40B4-BE49-F238E27FC236}">
                <a16:creationId xmlns:a16="http://schemas.microsoft.com/office/drawing/2014/main" id="{32F6653C-05F7-AE16-0077-5150D47B0EDE}"/>
              </a:ext>
            </a:extLst>
          </p:cNvPr>
          <p:cNvSpPr txBox="1">
            <a:spLocks/>
          </p:cNvSpPr>
          <p:nvPr/>
        </p:nvSpPr>
        <p:spPr>
          <a:xfrm>
            <a:off x="6403717" y="1906879"/>
            <a:ext cx="4609290" cy="628499"/>
          </a:xfrm>
          <a:prstGeom prst="rect">
            <a:avLst/>
          </a:prstGeom>
        </p:spPr>
        <p:txBody>
          <a:bodyPr vert="horz" lIns="91440" tIns="45720" rIns="91440" bIns="45720" rtlCol="0">
            <a:normAutofit fontScale="925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a:solidFill>
                  <a:schemeClr val="tx2">
                    <a:alpha val="60000"/>
                  </a:schemeClr>
                </a:solidFill>
              </a:rPr>
              <a:t>PIL kütüphanesi ile kenar çıkarma işlemi.</a:t>
            </a:r>
            <a:endParaRPr lang="en-US" sz="1800" dirty="0">
              <a:solidFill>
                <a:schemeClr val="tx2">
                  <a:alpha val="60000"/>
                </a:schemeClr>
              </a:solidFill>
            </a:endParaRPr>
          </a:p>
        </p:txBody>
      </p:sp>
      <p:pic>
        <p:nvPicPr>
          <p:cNvPr id="4" name="Resim 3">
            <a:extLst>
              <a:ext uri="{FF2B5EF4-FFF2-40B4-BE49-F238E27FC236}">
                <a16:creationId xmlns:a16="http://schemas.microsoft.com/office/drawing/2014/main" id="{073C51AA-FCE2-58DC-89A5-D6342DBEFDCC}"/>
              </a:ext>
            </a:extLst>
          </p:cNvPr>
          <p:cNvPicPr>
            <a:picLocks noChangeAspect="1"/>
          </p:cNvPicPr>
          <p:nvPr/>
        </p:nvPicPr>
        <p:blipFill>
          <a:blip r:embed="rId2"/>
          <a:stretch>
            <a:fillRect/>
          </a:stretch>
        </p:blipFill>
        <p:spPr>
          <a:xfrm>
            <a:off x="938974" y="2999234"/>
            <a:ext cx="4519052" cy="1661304"/>
          </a:xfrm>
          <a:prstGeom prst="rect">
            <a:avLst/>
          </a:prstGeom>
        </p:spPr>
      </p:pic>
      <p:pic>
        <p:nvPicPr>
          <p:cNvPr id="9" name="Resim 8">
            <a:extLst>
              <a:ext uri="{FF2B5EF4-FFF2-40B4-BE49-F238E27FC236}">
                <a16:creationId xmlns:a16="http://schemas.microsoft.com/office/drawing/2014/main" id="{286EF649-97ED-0F58-E7D3-BDB264373E41}"/>
              </a:ext>
            </a:extLst>
          </p:cNvPr>
          <p:cNvPicPr>
            <a:picLocks noChangeAspect="1"/>
          </p:cNvPicPr>
          <p:nvPr/>
        </p:nvPicPr>
        <p:blipFill>
          <a:blip r:embed="rId3"/>
          <a:stretch>
            <a:fillRect/>
          </a:stretch>
        </p:blipFill>
        <p:spPr>
          <a:xfrm>
            <a:off x="6094476" y="2548362"/>
            <a:ext cx="5227773" cy="2682472"/>
          </a:xfrm>
          <a:prstGeom prst="rect">
            <a:avLst/>
          </a:prstGeom>
        </p:spPr>
      </p:pic>
    </p:spTree>
    <p:extLst>
      <p:ext uri="{BB962C8B-B14F-4D97-AF65-F5344CB8AC3E}">
        <p14:creationId xmlns:p14="http://schemas.microsoft.com/office/powerpoint/2010/main" val="2458305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9613F6-A125-86C8-0CE4-8A9880E743BC}"/>
              </a:ext>
            </a:extLst>
          </p:cNvPr>
          <p:cNvSpPr>
            <a:spLocks noGrp="1"/>
          </p:cNvSpPr>
          <p:nvPr>
            <p:ph type="title"/>
          </p:nvPr>
        </p:nvSpPr>
        <p:spPr/>
        <p:txBody>
          <a:bodyPr>
            <a:noAutofit/>
          </a:bodyPr>
          <a:lstStyle/>
          <a:p>
            <a:r>
              <a:rPr lang="tr-TR" sz="4000" dirty="0"/>
              <a:t>Derin Öğrenme- Görüntü İşleme Zorlukları </a:t>
            </a:r>
          </a:p>
        </p:txBody>
      </p:sp>
      <p:sp>
        <p:nvSpPr>
          <p:cNvPr id="3" name="İçerik Yer Tutucusu 2">
            <a:extLst>
              <a:ext uri="{FF2B5EF4-FFF2-40B4-BE49-F238E27FC236}">
                <a16:creationId xmlns:a16="http://schemas.microsoft.com/office/drawing/2014/main" id="{69414045-6EDB-4CC9-2C69-ECD34168348B}"/>
              </a:ext>
            </a:extLst>
          </p:cNvPr>
          <p:cNvSpPr>
            <a:spLocks noGrp="1"/>
          </p:cNvSpPr>
          <p:nvPr>
            <p:ph idx="1"/>
          </p:nvPr>
        </p:nvSpPr>
        <p:spPr>
          <a:xfrm>
            <a:off x="838200" y="1820779"/>
            <a:ext cx="10515600" cy="4356184"/>
          </a:xfrm>
        </p:spPr>
        <p:txBody>
          <a:bodyPr>
            <a:normAutofit fontScale="85000" lnSpcReduction="10000"/>
          </a:bodyPr>
          <a:lstStyle/>
          <a:p>
            <a:pPr marL="742950" indent="-514350" algn="just">
              <a:buClr>
                <a:schemeClr val="tx2">
                  <a:lumMod val="75000"/>
                  <a:lumOff val="25000"/>
                </a:schemeClr>
              </a:buClr>
              <a:buFont typeface="+mj-lt"/>
              <a:buAutoNum type="arabicPeriod"/>
            </a:pPr>
            <a:r>
              <a:rPr lang="tr-TR" sz="1400" i="1" dirty="0">
                <a:effectLst>
                  <a:outerShdw blurRad="38100" dist="38100" dir="2700000" algn="tl">
                    <a:srgbClr val="000000">
                      <a:alpha val="43137"/>
                    </a:srgbClr>
                  </a:outerShdw>
                </a:effectLst>
              </a:rPr>
              <a:t>Gürültü ve Bozulma: </a:t>
            </a:r>
            <a:r>
              <a:rPr lang="tr-TR" sz="1400" dirty="0"/>
              <a:t>Görüntüler, çeşitli kaynaklardan gelen gürültüler veya bozulmalar içerebilir. Bu gürültüler, görüntü işleme algoritmalarının performansını olumsuz etkileyebilir.</a:t>
            </a:r>
          </a:p>
          <a:p>
            <a:pPr marL="742950" indent="-514350" algn="just">
              <a:buClr>
                <a:schemeClr val="tx2">
                  <a:lumMod val="75000"/>
                  <a:lumOff val="25000"/>
                </a:schemeClr>
              </a:buClr>
              <a:buFont typeface="+mj-lt"/>
              <a:buAutoNum type="arabicPeriod"/>
            </a:pPr>
            <a:r>
              <a:rPr lang="tr-TR" sz="1400" i="1" dirty="0">
                <a:effectLst>
                  <a:outerShdw blurRad="38100" dist="38100" dir="2700000" algn="tl">
                    <a:srgbClr val="000000">
                      <a:alpha val="43137"/>
                    </a:srgbClr>
                  </a:outerShdw>
                </a:effectLst>
              </a:rPr>
              <a:t>Yetersiz Çözünürlük: </a:t>
            </a:r>
            <a:r>
              <a:rPr lang="tr-TR" sz="1400" dirty="0"/>
              <a:t>Görüntülerin düşük çözünürlüklü olması, nesnelerin ayrıntılarını kaybetmeye neden olabilir. Bu, nesne tanıma ve görüntü analizi işlemlerini zorlaştırabilir.</a:t>
            </a:r>
          </a:p>
          <a:p>
            <a:pPr marL="742950" indent="-514350" algn="just">
              <a:buClr>
                <a:schemeClr val="tx2">
                  <a:lumMod val="75000"/>
                  <a:lumOff val="25000"/>
                </a:schemeClr>
              </a:buClr>
              <a:buFont typeface="+mj-lt"/>
              <a:buAutoNum type="arabicPeriod"/>
            </a:pPr>
            <a:r>
              <a:rPr lang="tr-TR" sz="1400" i="1" dirty="0">
                <a:effectLst>
                  <a:outerShdw blurRad="38100" dist="38100" dir="2700000" algn="tl">
                    <a:srgbClr val="000000">
                      <a:alpha val="43137"/>
                    </a:srgbClr>
                  </a:outerShdw>
                </a:effectLst>
              </a:rPr>
              <a:t>Işık Koşulları: </a:t>
            </a:r>
            <a:r>
              <a:rPr lang="tr-TR" sz="1400" dirty="0"/>
              <a:t>Farklı ışık koşulları altında çekilen görüntüler, renk değişikliklerine ve gölgelere neden olabilir. Bu, nesne algılama ve renk analizi gibi işlemlerde sorunlara yol açabilir.</a:t>
            </a:r>
          </a:p>
          <a:p>
            <a:pPr marL="742950" indent="-514350" algn="just">
              <a:buClr>
                <a:schemeClr val="tx2">
                  <a:lumMod val="75000"/>
                  <a:lumOff val="25000"/>
                </a:schemeClr>
              </a:buClr>
              <a:buFont typeface="+mj-lt"/>
              <a:buAutoNum type="arabicPeriod"/>
            </a:pPr>
            <a:r>
              <a:rPr lang="tr-TR" sz="1400" i="1" dirty="0">
                <a:effectLst>
                  <a:outerShdw blurRad="38100" dist="38100" dir="2700000" algn="tl">
                    <a:srgbClr val="000000">
                      <a:alpha val="43137"/>
                    </a:srgbClr>
                  </a:outerShdw>
                </a:effectLst>
              </a:rPr>
              <a:t>Perspektif ve Deformasyon: </a:t>
            </a:r>
            <a:r>
              <a:rPr lang="tr-TR" sz="1400" dirty="0"/>
              <a:t>Nesnelerin farklı perspektiflerden görüntülenmesi veya deformasyona uğraması, görüntü işleme algoritmalarının nesneleri tanıma yeteneğini etkileyebilir.</a:t>
            </a:r>
          </a:p>
          <a:p>
            <a:pPr marL="742950" indent="-514350" algn="just">
              <a:buClr>
                <a:schemeClr val="tx2">
                  <a:lumMod val="75000"/>
                  <a:lumOff val="25000"/>
                </a:schemeClr>
              </a:buClr>
              <a:buFont typeface="+mj-lt"/>
              <a:buAutoNum type="arabicPeriod"/>
            </a:pPr>
            <a:r>
              <a:rPr lang="tr-TR" sz="1400" i="1" dirty="0">
                <a:effectLst>
                  <a:outerShdw blurRad="38100" dist="38100" dir="2700000" algn="tl">
                    <a:srgbClr val="000000">
                      <a:alpha val="43137"/>
                    </a:srgbClr>
                  </a:outerShdw>
                </a:effectLst>
              </a:rPr>
              <a:t>Büyük Veri İşleme: </a:t>
            </a:r>
            <a:r>
              <a:rPr lang="tr-TR" sz="1400" dirty="0"/>
              <a:t>Büyük veri küme ve yüksek çözünürlüklü görüntülerin işlenmesi, hesaplama gücü ve bellek gereksinimlerini artırır. Bu, veri işleme altyapısını etkileyebilir.</a:t>
            </a:r>
          </a:p>
          <a:p>
            <a:pPr marL="742950" indent="-514350" algn="just">
              <a:buClr>
                <a:schemeClr val="tx2">
                  <a:lumMod val="75000"/>
                  <a:lumOff val="25000"/>
                </a:schemeClr>
              </a:buClr>
              <a:buFont typeface="+mj-lt"/>
              <a:buAutoNum type="arabicPeriod"/>
            </a:pPr>
            <a:r>
              <a:rPr lang="tr-TR" sz="1400" i="1" dirty="0">
                <a:effectLst>
                  <a:outerShdw blurRad="38100" dist="38100" dir="2700000" algn="tl">
                    <a:srgbClr val="000000">
                      <a:alpha val="43137"/>
                    </a:srgbClr>
                  </a:outerShdw>
                </a:effectLst>
              </a:rPr>
              <a:t>Düşük Kontrast: </a:t>
            </a:r>
            <a:r>
              <a:rPr lang="tr-TR" sz="1400" dirty="0"/>
              <a:t>Düşük kontrastlı görüntüler, nesnelerin belirginliğini azaltabilir ve tespitini zorlaştırabilir.</a:t>
            </a:r>
          </a:p>
          <a:p>
            <a:pPr marL="742950" indent="-514350" algn="just">
              <a:buClr>
                <a:schemeClr val="tx2">
                  <a:lumMod val="75000"/>
                  <a:lumOff val="25000"/>
                </a:schemeClr>
              </a:buClr>
              <a:buFont typeface="+mj-lt"/>
              <a:buAutoNum type="arabicPeriod"/>
            </a:pPr>
            <a:r>
              <a:rPr lang="tr-TR" sz="1400" i="1" dirty="0">
                <a:effectLst>
                  <a:outerShdw blurRad="38100" dist="38100" dir="2700000" algn="tl">
                    <a:srgbClr val="000000">
                      <a:alpha val="43137"/>
                    </a:srgbClr>
                  </a:outerShdw>
                </a:effectLst>
              </a:rPr>
              <a:t>Dönüş ve Çevirme: </a:t>
            </a:r>
            <a:r>
              <a:rPr lang="tr-TR" sz="1400" dirty="0"/>
              <a:t>Nesnelerin görüntü üzerinde döndürülmesi veya çevrilmesi, nesne algılama ve tanıma için ek zorluklar yaratabilir.</a:t>
            </a:r>
          </a:p>
          <a:p>
            <a:pPr marL="742950" indent="-514350" algn="just">
              <a:buClr>
                <a:schemeClr val="tx2">
                  <a:lumMod val="75000"/>
                  <a:lumOff val="25000"/>
                </a:schemeClr>
              </a:buClr>
              <a:buFont typeface="+mj-lt"/>
              <a:buAutoNum type="arabicPeriod"/>
            </a:pPr>
            <a:r>
              <a:rPr lang="tr-TR" sz="1400" i="1" dirty="0">
                <a:effectLst>
                  <a:outerShdw blurRad="38100" dist="38100" dir="2700000" algn="tl">
                    <a:srgbClr val="000000">
                      <a:alpha val="43137"/>
                    </a:srgbClr>
                  </a:outerShdw>
                </a:effectLst>
              </a:rPr>
              <a:t>Zaman Sınırlamaları: </a:t>
            </a:r>
            <a:r>
              <a:rPr lang="tr-TR" sz="1400" dirty="0"/>
              <a:t>Gerçek zamanlı uygulamalarda görüntü işleme, işlem süreleri ve gecikmeler açısından sınırlamalar getirebilir.</a:t>
            </a:r>
          </a:p>
          <a:p>
            <a:pPr marL="742950" indent="-514350" algn="just">
              <a:buClr>
                <a:schemeClr val="tx2">
                  <a:lumMod val="75000"/>
                  <a:lumOff val="25000"/>
                </a:schemeClr>
              </a:buClr>
              <a:buFont typeface="+mj-lt"/>
              <a:buAutoNum type="arabicPeriod"/>
            </a:pPr>
            <a:r>
              <a:rPr lang="tr-TR" sz="1400" i="1" dirty="0">
                <a:effectLst>
                  <a:outerShdw blurRad="38100" dist="38100" dir="2700000" algn="tl">
                    <a:srgbClr val="000000">
                      <a:alpha val="43137"/>
                    </a:srgbClr>
                  </a:outerShdw>
                </a:effectLst>
              </a:rPr>
              <a:t>Eğitim Verisi Eksikliği</a:t>
            </a:r>
            <a:r>
              <a:rPr lang="tr-TR" sz="1400" dirty="0"/>
              <a:t>: Derin öğrenme ve makine öğrenme modelleri genellikle büyük eğitim veri kümesine ihtiyaç duyar. Veri eksikliği, model performansını etkileyebilir.</a:t>
            </a:r>
          </a:p>
          <a:p>
            <a:pPr marL="742950" indent="-514350" algn="just">
              <a:buClr>
                <a:schemeClr val="tx2">
                  <a:lumMod val="75000"/>
                  <a:lumOff val="25000"/>
                </a:schemeClr>
              </a:buClr>
              <a:buFont typeface="+mj-lt"/>
              <a:buAutoNum type="arabicPeriod"/>
            </a:pPr>
            <a:r>
              <a:rPr lang="tr-TR" sz="1400" i="1" dirty="0">
                <a:effectLst>
                  <a:outerShdw blurRad="38100" dist="38100" dir="2700000" algn="tl">
                    <a:srgbClr val="000000">
                      <a:alpha val="43137"/>
                    </a:srgbClr>
                  </a:outerShdw>
                </a:effectLst>
              </a:rPr>
              <a:t>Donanım Kısıtlamaları: </a:t>
            </a:r>
            <a:r>
              <a:rPr lang="tr-TR" sz="1400" dirty="0"/>
              <a:t>Görüntü işleme uygulamaları, yüksek işlem gücü ve bellek gerektirebilir. Donanım kısıtlamaları, uygulamanın taşınabilirliğini ve performansını sınırlayabilir.</a:t>
            </a:r>
          </a:p>
        </p:txBody>
      </p:sp>
    </p:spTree>
    <p:extLst>
      <p:ext uri="{BB962C8B-B14F-4D97-AF65-F5344CB8AC3E}">
        <p14:creationId xmlns:p14="http://schemas.microsoft.com/office/powerpoint/2010/main" val="2982189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C20648-B120-494C-A8E7-A549CB0A1ECF}"/>
              </a:ext>
            </a:extLst>
          </p:cNvPr>
          <p:cNvSpPr>
            <a:spLocks noGrp="1"/>
          </p:cNvSpPr>
          <p:nvPr>
            <p:ph type="title"/>
          </p:nvPr>
        </p:nvSpPr>
        <p:spPr>
          <a:xfrm>
            <a:off x="838200" y="681038"/>
            <a:ext cx="10515600" cy="867026"/>
          </a:xfrm>
        </p:spPr>
        <p:txBody>
          <a:bodyPr>
            <a:noAutofit/>
          </a:bodyPr>
          <a:lstStyle/>
          <a:p>
            <a:r>
              <a:rPr lang="tr-TR" sz="4000" dirty="0"/>
              <a:t>Derin Öğrenme- Görüntü İşleme Zorlukları </a:t>
            </a:r>
          </a:p>
        </p:txBody>
      </p:sp>
      <p:sp>
        <p:nvSpPr>
          <p:cNvPr id="3" name="İçerik Yer Tutucusu 2">
            <a:extLst>
              <a:ext uri="{FF2B5EF4-FFF2-40B4-BE49-F238E27FC236}">
                <a16:creationId xmlns:a16="http://schemas.microsoft.com/office/drawing/2014/main" id="{A5C11C5F-EDE5-68B9-181E-7B23E501276D}"/>
              </a:ext>
            </a:extLst>
          </p:cNvPr>
          <p:cNvSpPr>
            <a:spLocks noGrp="1"/>
          </p:cNvSpPr>
          <p:nvPr>
            <p:ph idx="1"/>
          </p:nvPr>
        </p:nvSpPr>
        <p:spPr>
          <a:xfrm>
            <a:off x="838200" y="1796716"/>
            <a:ext cx="10515600" cy="4380247"/>
          </a:xfrm>
        </p:spPr>
        <p:txBody>
          <a:bodyPr>
            <a:normAutofit fontScale="92500" lnSpcReduction="20000"/>
          </a:bodyPr>
          <a:lstStyle/>
          <a:p>
            <a:pPr marL="742950" indent="-514350">
              <a:buClr>
                <a:schemeClr val="tx2">
                  <a:lumMod val="75000"/>
                  <a:lumOff val="25000"/>
                </a:schemeClr>
              </a:buClr>
              <a:buFont typeface="+mj-lt"/>
              <a:buAutoNum type="arabicPeriod" startAt="11"/>
            </a:pPr>
            <a:r>
              <a:rPr lang="tr-TR" sz="1400" i="1" dirty="0">
                <a:effectLst>
                  <a:outerShdw blurRad="38100" dist="38100" dir="2700000" algn="tl">
                    <a:srgbClr val="000000">
                      <a:alpha val="43137"/>
                    </a:srgbClr>
                  </a:outerShdw>
                </a:effectLst>
              </a:rPr>
              <a:t>Renk Farklılıkları: </a:t>
            </a:r>
            <a:r>
              <a:rPr lang="tr-TR" sz="1400" dirty="0"/>
              <a:t>Farklı aydınlatma koşullarında, aynı nesnenin renginde değişiklikler olabilir. Renk dengesi sağlamak ve renk farklılıklarını azaltmak zor olabilir.</a:t>
            </a:r>
          </a:p>
          <a:p>
            <a:pPr marL="742950" indent="-514350">
              <a:buClr>
                <a:schemeClr val="tx2">
                  <a:lumMod val="75000"/>
                  <a:lumOff val="25000"/>
                </a:schemeClr>
              </a:buClr>
              <a:buFont typeface="+mj-lt"/>
              <a:buAutoNum type="arabicPeriod" startAt="11"/>
            </a:pPr>
            <a:r>
              <a:rPr lang="tr-TR" sz="1400" i="1" dirty="0">
                <a:effectLst>
                  <a:outerShdw blurRad="38100" dist="38100" dir="2700000" algn="tl">
                    <a:srgbClr val="000000">
                      <a:alpha val="43137"/>
                    </a:srgbClr>
                  </a:outerShdw>
                </a:effectLst>
              </a:rPr>
              <a:t>Arka Plan Gürültüsü: </a:t>
            </a:r>
            <a:r>
              <a:rPr lang="tr-TR" sz="1400" dirty="0"/>
              <a:t>İstenmeyen nesneler veya arka plan, nesnelerin tanıma ve ayıklanmasını zorlaştırabilir.</a:t>
            </a:r>
          </a:p>
          <a:p>
            <a:pPr marL="742950" indent="-514350">
              <a:buClr>
                <a:schemeClr val="tx2">
                  <a:lumMod val="75000"/>
                  <a:lumOff val="25000"/>
                </a:schemeClr>
              </a:buClr>
              <a:buFont typeface="+mj-lt"/>
              <a:buAutoNum type="arabicPeriod" startAt="11"/>
            </a:pPr>
            <a:r>
              <a:rPr lang="tr-TR" sz="1400" i="1" dirty="0">
                <a:effectLst>
                  <a:outerShdw blurRad="38100" dist="38100" dir="2700000" algn="tl">
                    <a:srgbClr val="000000">
                      <a:alpha val="43137"/>
                    </a:srgbClr>
                  </a:outerShdw>
                </a:effectLst>
              </a:rPr>
              <a:t>Veri Heterojenliği: </a:t>
            </a:r>
            <a:r>
              <a:rPr lang="tr-TR" sz="1400" dirty="0"/>
              <a:t>Farklı kaynaklardan gelen ve farklı formatta olan görüntülerin bir araya getirilmesi ve işlenmesi, uyumluluk sorunlarına neden olabilir.</a:t>
            </a:r>
          </a:p>
          <a:p>
            <a:pPr marL="742950" indent="-514350">
              <a:buClr>
                <a:schemeClr val="tx2">
                  <a:lumMod val="75000"/>
                  <a:lumOff val="25000"/>
                </a:schemeClr>
              </a:buClr>
              <a:buFont typeface="+mj-lt"/>
              <a:buAutoNum type="arabicPeriod" startAt="11"/>
            </a:pPr>
            <a:r>
              <a:rPr lang="tr-TR" sz="1400" i="1" dirty="0">
                <a:effectLst>
                  <a:outerShdw blurRad="38100" dist="38100" dir="2700000" algn="tl">
                    <a:srgbClr val="000000">
                      <a:alpha val="43137"/>
                    </a:srgbClr>
                  </a:outerShdw>
                </a:effectLst>
              </a:rPr>
              <a:t>Düzensiz Görüntü Kesişimleri: </a:t>
            </a:r>
            <a:r>
              <a:rPr lang="tr-TR" sz="1400" dirty="0"/>
              <a:t>Nesnelerin birkaç farklı görüntüde görünmesi veya bir kısmının görünmemesi durumları, nesne izleme ve tanıma için zorluk yaratabilir.</a:t>
            </a:r>
          </a:p>
          <a:p>
            <a:pPr marL="742950" indent="-514350">
              <a:buClr>
                <a:schemeClr val="tx2">
                  <a:lumMod val="75000"/>
                  <a:lumOff val="25000"/>
                </a:schemeClr>
              </a:buClr>
              <a:buFont typeface="+mj-lt"/>
              <a:buAutoNum type="arabicPeriod" startAt="11"/>
            </a:pPr>
            <a:r>
              <a:rPr lang="tr-TR" sz="1400" i="1" dirty="0">
                <a:effectLst>
                  <a:outerShdw blurRad="38100" dist="38100" dir="2700000" algn="tl">
                    <a:srgbClr val="000000">
                      <a:alpha val="43137"/>
                    </a:srgbClr>
                  </a:outerShdw>
                </a:effectLst>
              </a:rPr>
              <a:t>İşaret ve Semantik Analiz: </a:t>
            </a:r>
            <a:r>
              <a:rPr lang="tr-TR" sz="1400" dirty="0"/>
              <a:t>Görüntülerde semantik analiz yapmak, nesnelerin türünü veya özelliklerini tanımak için karmaşık algoritmalar gerektirir.</a:t>
            </a:r>
          </a:p>
          <a:p>
            <a:pPr marL="742950" indent="-514350">
              <a:buClr>
                <a:schemeClr val="tx2">
                  <a:lumMod val="75000"/>
                  <a:lumOff val="25000"/>
                </a:schemeClr>
              </a:buClr>
              <a:buFont typeface="+mj-lt"/>
              <a:buAutoNum type="arabicPeriod" startAt="11"/>
            </a:pPr>
            <a:r>
              <a:rPr lang="tr-TR" sz="1400" i="1" dirty="0">
                <a:effectLst>
                  <a:outerShdw blurRad="38100" dist="38100" dir="2700000" algn="tl">
                    <a:srgbClr val="000000">
                      <a:alpha val="43137"/>
                    </a:srgbClr>
                  </a:outerShdw>
                </a:effectLst>
              </a:rPr>
              <a:t>Hareketlilik ve Sürekli Akış: </a:t>
            </a:r>
            <a:r>
              <a:rPr lang="tr-TR" sz="1400" dirty="0"/>
              <a:t>Videolar gibi hareketli görüntülerin işlenmesi, nesne takibi ve hareket analizi gibi özel zorlukları içerir.</a:t>
            </a:r>
          </a:p>
          <a:p>
            <a:pPr marL="742950" indent="-514350">
              <a:buClr>
                <a:schemeClr val="tx2">
                  <a:lumMod val="75000"/>
                  <a:lumOff val="25000"/>
                </a:schemeClr>
              </a:buClr>
              <a:buFont typeface="+mj-lt"/>
              <a:buAutoNum type="arabicPeriod" startAt="11"/>
            </a:pPr>
            <a:r>
              <a:rPr lang="tr-TR" sz="1400" i="1" dirty="0">
                <a:effectLst>
                  <a:outerShdw blurRad="38100" dist="38100" dir="2700000" algn="tl">
                    <a:srgbClr val="000000">
                      <a:alpha val="43137"/>
                    </a:srgbClr>
                  </a:outerShdw>
                </a:effectLst>
              </a:rPr>
              <a:t>Ölçek Değişiklikleri: </a:t>
            </a:r>
            <a:r>
              <a:rPr lang="tr-TR" sz="1400" dirty="0"/>
              <a:t>Nesnelerin farklı ölçeklerde görünmesi, nesne algılama ve tanıma için ölçeklendirme stratejileri gerektirir.</a:t>
            </a:r>
          </a:p>
          <a:p>
            <a:pPr marL="742950" indent="-514350">
              <a:buClr>
                <a:schemeClr val="tx2">
                  <a:lumMod val="75000"/>
                  <a:lumOff val="25000"/>
                </a:schemeClr>
              </a:buClr>
              <a:buFont typeface="+mj-lt"/>
              <a:buAutoNum type="arabicPeriod" startAt="11"/>
            </a:pPr>
            <a:r>
              <a:rPr lang="tr-TR" sz="1400" i="1" dirty="0">
                <a:effectLst>
                  <a:outerShdw blurRad="38100" dist="38100" dir="2700000" algn="tl">
                    <a:srgbClr val="000000">
                      <a:alpha val="43137"/>
                    </a:srgbClr>
                  </a:outerShdw>
                </a:effectLst>
              </a:rPr>
              <a:t>Kesilmiş ve Bölünmüş Nesneler: </a:t>
            </a:r>
            <a:r>
              <a:rPr lang="tr-TR" sz="1400" dirty="0"/>
              <a:t>Nesnelerin görüntüde kısmen kesilmiş veya bölünmüş olması, nesne bütünlüğünü geri kazanmak için ileri düzey analiz gerektirebilir.</a:t>
            </a:r>
          </a:p>
          <a:p>
            <a:pPr marL="742950" indent="-514350">
              <a:buClr>
                <a:schemeClr val="tx2">
                  <a:lumMod val="75000"/>
                  <a:lumOff val="25000"/>
                </a:schemeClr>
              </a:buClr>
              <a:buFont typeface="+mj-lt"/>
              <a:buAutoNum type="arabicPeriod" startAt="11"/>
            </a:pPr>
            <a:r>
              <a:rPr lang="tr-TR" sz="1400" i="1" dirty="0">
                <a:effectLst>
                  <a:outerShdw blurRad="38100" dist="38100" dir="2700000" algn="tl">
                    <a:srgbClr val="000000">
                      <a:alpha val="43137"/>
                    </a:srgbClr>
                  </a:outerShdw>
                </a:effectLst>
              </a:rPr>
              <a:t>Veri Toplama ve Etiketleme: </a:t>
            </a:r>
            <a:r>
              <a:rPr lang="tr-TR" sz="1400" dirty="0"/>
              <a:t>Görüntü işleme projeleri için yeterli ve etiketlenmiş veri toplamak, zaman alıcı ve maliyetli olabilir.</a:t>
            </a:r>
          </a:p>
          <a:p>
            <a:pPr marL="742950" indent="-514350">
              <a:buClr>
                <a:schemeClr val="tx2">
                  <a:lumMod val="75000"/>
                  <a:lumOff val="25000"/>
                </a:schemeClr>
              </a:buClr>
              <a:buFont typeface="+mj-lt"/>
              <a:buAutoNum type="arabicPeriod" startAt="11"/>
            </a:pPr>
            <a:r>
              <a:rPr lang="tr-TR" sz="1400" i="1" dirty="0">
                <a:effectLst>
                  <a:outerShdw blurRad="38100" dist="38100" dir="2700000" algn="tl">
                    <a:srgbClr val="000000">
                      <a:alpha val="43137"/>
                    </a:srgbClr>
                  </a:outerShdw>
                </a:effectLst>
              </a:rPr>
              <a:t>Eşzamanlı İşleme: </a:t>
            </a:r>
            <a:r>
              <a:rPr lang="tr-TR" sz="1400" dirty="0"/>
              <a:t>Birden fazla kamera veya sensörden gelen verilerin eşzamanlı olarak işlenmesi ve senkronize edilmesi, görüntü işleme uygulamalarında bir zorluk olabilir.</a:t>
            </a:r>
          </a:p>
          <a:p>
            <a:endParaRPr lang="tr-TR" sz="1400" dirty="0"/>
          </a:p>
        </p:txBody>
      </p:sp>
    </p:spTree>
    <p:extLst>
      <p:ext uri="{BB962C8B-B14F-4D97-AF65-F5344CB8AC3E}">
        <p14:creationId xmlns:p14="http://schemas.microsoft.com/office/powerpoint/2010/main" val="3843967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99E306-CFE3-8E24-A3FC-36EEC5206086}"/>
              </a:ext>
            </a:extLst>
          </p:cNvPr>
          <p:cNvSpPr>
            <a:spLocks noGrp="1"/>
          </p:cNvSpPr>
          <p:nvPr>
            <p:ph type="title"/>
          </p:nvPr>
        </p:nvSpPr>
        <p:spPr/>
        <p:txBody>
          <a:bodyPr>
            <a:normAutofit fontScale="90000"/>
          </a:bodyPr>
          <a:lstStyle/>
          <a:p>
            <a:r>
              <a:rPr lang="tr-TR" dirty="0"/>
              <a:t>Görüntü İşlemenin Önemi ve Geleceği</a:t>
            </a:r>
          </a:p>
        </p:txBody>
      </p:sp>
      <p:sp>
        <p:nvSpPr>
          <p:cNvPr id="3" name="İçerik Yer Tutucusu 2">
            <a:extLst>
              <a:ext uri="{FF2B5EF4-FFF2-40B4-BE49-F238E27FC236}">
                <a16:creationId xmlns:a16="http://schemas.microsoft.com/office/drawing/2014/main" id="{3B993AAC-5839-B362-3C46-425C097120C5}"/>
              </a:ext>
            </a:extLst>
          </p:cNvPr>
          <p:cNvSpPr>
            <a:spLocks noGrp="1"/>
          </p:cNvSpPr>
          <p:nvPr>
            <p:ph idx="1"/>
          </p:nvPr>
        </p:nvSpPr>
        <p:spPr/>
        <p:txBody>
          <a:bodyPr>
            <a:normAutofit fontScale="92500"/>
          </a:bodyPr>
          <a:lstStyle/>
          <a:p>
            <a:r>
              <a:rPr lang="tr-TR" sz="1400" dirty="0"/>
              <a:t>Görüntü işleme, dijital çağın vazgeçilmez bir bileşeni haline gelmiş ve birçok sektörde büyük önem taşımaktadır. İnsanların, makinelerin ve bilgisayarların görsel verileri algılamalarına, analiz etmelerine ve anlamalarına yardımcı olan bu disiplin, gelecekte de büyük bir etkiye sahip olmaya devam edecektir.</a:t>
            </a:r>
          </a:p>
          <a:p>
            <a:pPr algn="ctr"/>
            <a:r>
              <a:rPr lang="tr-TR" sz="1700" b="1" dirty="0"/>
              <a:t>Görüntü İşlemenin Önemi:</a:t>
            </a:r>
          </a:p>
          <a:p>
            <a:pPr>
              <a:buClr>
                <a:schemeClr val="tx2">
                  <a:lumMod val="50000"/>
                  <a:lumOff val="50000"/>
                </a:schemeClr>
              </a:buClr>
              <a:buFont typeface="Wingdings" panose="05000000000000000000" pitchFamily="2" charset="2"/>
              <a:buChar char="v"/>
            </a:pPr>
            <a:r>
              <a:rPr lang="tr-TR" sz="1400" i="1" dirty="0">
                <a:effectLst>
                  <a:outerShdw blurRad="38100" dist="38100" dir="2700000" algn="tl">
                    <a:srgbClr val="000000">
                      <a:alpha val="43137"/>
                    </a:srgbClr>
                  </a:outerShdw>
                </a:effectLst>
              </a:rPr>
              <a:t>Veri Elde Etme ve İşleme: </a:t>
            </a:r>
            <a:r>
              <a:rPr lang="tr-TR" sz="1400" dirty="0"/>
              <a:t>Görüntü işleme, kameralar, sensörler ve diğer cihazlar aracılığıyla büyük miktarda görüntü verisi toplamanın ve işlemenin temelini oluşturur. Bu, tıp, endüstri, güvenlik ve otomasyon gibi birçok alanda veri toplamanın anahtarıdır.</a:t>
            </a:r>
          </a:p>
          <a:p>
            <a:pPr>
              <a:buClr>
                <a:schemeClr val="tx2">
                  <a:lumMod val="50000"/>
                  <a:lumOff val="50000"/>
                </a:schemeClr>
              </a:buClr>
              <a:buFont typeface="Wingdings" panose="05000000000000000000" pitchFamily="2" charset="2"/>
              <a:buChar char="v"/>
            </a:pPr>
            <a:r>
              <a:rPr lang="tr-TR" sz="1400" i="1" dirty="0">
                <a:effectLst>
                  <a:outerShdw blurRad="38100" dist="38100" dir="2700000" algn="tl">
                    <a:srgbClr val="000000">
                      <a:alpha val="43137"/>
                    </a:srgbClr>
                  </a:outerShdw>
                </a:effectLst>
              </a:rPr>
              <a:t>Tıp ve Sağlık: </a:t>
            </a:r>
            <a:r>
              <a:rPr lang="tr-TR" sz="1400" dirty="0"/>
              <a:t>Tıbbi görüntü işleme, hastalıkların teşhisi, tedavisi ve izlenmesi için kritik bir rol oynar. Bilgisayarlı tomografi (CT), manyetik rezonans görüntüleme (MR) ve ultrason gibi teknolojiler, tıbbi görüntü işleme ile büyük bir atılım yaşamıştır.</a:t>
            </a:r>
          </a:p>
          <a:p>
            <a:pPr>
              <a:buClr>
                <a:schemeClr val="tx2">
                  <a:lumMod val="50000"/>
                  <a:lumOff val="50000"/>
                </a:schemeClr>
              </a:buClr>
              <a:buFont typeface="Wingdings" panose="05000000000000000000" pitchFamily="2" charset="2"/>
              <a:buChar char="v"/>
            </a:pPr>
            <a:r>
              <a:rPr lang="tr-TR" sz="1400" i="1" dirty="0">
                <a:effectLst>
                  <a:outerShdw blurRad="38100" dist="38100" dir="2700000" algn="tl">
                    <a:srgbClr val="000000">
                      <a:alpha val="43137"/>
                    </a:srgbClr>
                  </a:outerShdw>
                </a:effectLst>
              </a:rPr>
              <a:t>Otonom Araçlar: </a:t>
            </a:r>
            <a:r>
              <a:rPr lang="tr-TR" sz="1400" dirty="0"/>
              <a:t>Görüntü işleme, otonom araçlarının (otonom otomobiller, insansız hava araçları vb.) çevrelerini algılamasına yardımcı olur ve güvenli sürüşü destekler.</a:t>
            </a:r>
          </a:p>
          <a:p>
            <a:pPr>
              <a:buClr>
                <a:schemeClr val="tx2">
                  <a:lumMod val="50000"/>
                  <a:lumOff val="50000"/>
                </a:schemeClr>
              </a:buClr>
              <a:buFont typeface="Wingdings" panose="05000000000000000000" pitchFamily="2" charset="2"/>
              <a:buChar char="v"/>
            </a:pPr>
            <a:r>
              <a:rPr lang="tr-TR" sz="1400" i="1" dirty="0">
                <a:effectLst>
                  <a:outerShdw blurRad="38100" dist="38100" dir="2700000" algn="tl">
                    <a:srgbClr val="000000">
                      <a:alpha val="43137"/>
                    </a:srgbClr>
                  </a:outerShdw>
                </a:effectLst>
              </a:rPr>
              <a:t>Güvenlik ve Gözetim: </a:t>
            </a:r>
            <a:r>
              <a:rPr lang="tr-TR" sz="1400" dirty="0"/>
              <a:t>Görüntü işleme, güvenlik kameraları ve video gözetim sistemleri aracılığıyla kişileri tanıma, nesneleri izleme ve olayları analiz etme yeteneği sağlar.</a:t>
            </a:r>
          </a:p>
          <a:p>
            <a:pPr>
              <a:buClr>
                <a:schemeClr val="tx2">
                  <a:lumMod val="50000"/>
                  <a:lumOff val="50000"/>
                </a:schemeClr>
              </a:buClr>
              <a:buFont typeface="Wingdings" panose="05000000000000000000" pitchFamily="2" charset="2"/>
              <a:buChar char="v"/>
            </a:pPr>
            <a:r>
              <a:rPr lang="tr-TR" sz="1400" i="1" dirty="0">
                <a:effectLst>
                  <a:outerShdw blurRad="38100" dist="38100" dir="2700000" algn="tl">
                    <a:srgbClr val="000000">
                      <a:alpha val="43137"/>
                    </a:srgbClr>
                  </a:outerShdw>
                </a:effectLst>
              </a:rPr>
              <a:t>Sanat ve Eğlence: </a:t>
            </a:r>
            <a:r>
              <a:rPr lang="tr-TR" sz="1400" dirty="0"/>
              <a:t>Görüntü işleme, oyun geliştirme, animasyon, film yapımı ve sanat dünyasında yaratıcı uygulamalar için kullanılır.</a:t>
            </a:r>
          </a:p>
        </p:txBody>
      </p:sp>
    </p:spTree>
    <p:extLst>
      <p:ext uri="{BB962C8B-B14F-4D97-AF65-F5344CB8AC3E}">
        <p14:creationId xmlns:p14="http://schemas.microsoft.com/office/powerpoint/2010/main" val="3699015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7" name="Rectangle 5142">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8" name="Frame 5144">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2677E3F0-765D-E4CD-B000-54FBBD4DD7D8}"/>
              </a:ext>
            </a:extLst>
          </p:cNvPr>
          <p:cNvSpPr>
            <a:spLocks noGrp="1"/>
          </p:cNvSpPr>
          <p:nvPr>
            <p:ph type="title"/>
          </p:nvPr>
        </p:nvSpPr>
        <p:spPr>
          <a:xfrm>
            <a:off x="838199" y="525496"/>
            <a:ext cx="10669622" cy="803141"/>
          </a:xfrm>
        </p:spPr>
        <p:txBody>
          <a:bodyPr anchor="b">
            <a:normAutofit/>
          </a:bodyPr>
          <a:lstStyle/>
          <a:p>
            <a:r>
              <a:rPr lang="tr-TR" sz="4400" dirty="0">
                <a:gradFill flip="none" rotWithShape="1">
                  <a:gsLst>
                    <a:gs pos="0">
                      <a:schemeClr val="accent5">
                        <a:alpha val="70000"/>
                      </a:schemeClr>
                    </a:gs>
                    <a:gs pos="100000">
                      <a:schemeClr val="accent1">
                        <a:alpha val="70000"/>
                      </a:schemeClr>
                    </a:gs>
                  </a:gsLst>
                  <a:lin ang="0" scaled="1"/>
                  <a:tileRect/>
                </a:gradFill>
              </a:rPr>
              <a:t>Görüntü İşlemenin Önemi ve Geleceği</a:t>
            </a:r>
          </a:p>
        </p:txBody>
      </p:sp>
      <p:sp>
        <p:nvSpPr>
          <p:cNvPr id="3" name="İçerik Yer Tutucusu 2">
            <a:extLst>
              <a:ext uri="{FF2B5EF4-FFF2-40B4-BE49-F238E27FC236}">
                <a16:creationId xmlns:a16="http://schemas.microsoft.com/office/drawing/2014/main" id="{E828B892-E5E1-0841-C45B-A34F4A01791D}"/>
              </a:ext>
            </a:extLst>
          </p:cNvPr>
          <p:cNvSpPr>
            <a:spLocks noGrp="1"/>
          </p:cNvSpPr>
          <p:nvPr>
            <p:ph idx="1"/>
          </p:nvPr>
        </p:nvSpPr>
        <p:spPr>
          <a:xfrm>
            <a:off x="838199" y="1556427"/>
            <a:ext cx="5883614" cy="4620536"/>
          </a:xfrm>
        </p:spPr>
        <p:txBody>
          <a:bodyPr>
            <a:normAutofit fontScale="92500" lnSpcReduction="20000"/>
          </a:bodyPr>
          <a:lstStyle/>
          <a:p>
            <a:pPr algn="ctr">
              <a:lnSpc>
                <a:spcPct val="100000"/>
              </a:lnSpc>
            </a:pPr>
            <a:r>
              <a:rPr lang="tr-TR" sz="1600" b="1" dirty="0">
                <a:solidFill>
                  <a:schemeClr val="tx2">
                    <a:alpha val="60000"/>
                  </a:schemeClr>
                </a:solidFill>
              </a:rPr>
              <a:t>Görüntü İşlemenin Geleceği: </a:t>
            </a:r>
          </a:p>
          <a:p>
            <a:pPr algn="just">
              <a:lnSpc>
                <a:spcPct val="100000"/>
              </a:lnSpc>
            </a:pPr>
            <a:r>
              <a:rPr lang="tr-TR" sz="1600" i="1" dirty="0">
                <a:solidFill>
                  <a:schemeClr val="tx2">
                    <a:alpha val="60000"/>
                  </a:schemeClr>
                </a:solidFill>
                <a:effectLst>
                  <a:outerShdw blurRad="38100" dist="38100" dir="2700000" algn="tl">
                    <a:srgbClr val="000000">
                      <a:alpha val="43137"/>
                    </a:srgbClr>
                  </a:outerShdw>
                </a:effectLst>
              </a:rPr>
              <a:t>1. Artırılmış Gerçeklik (AR):</a:t>
            </a:r>
          </a:p>
          <a:p>
            <a:pPr algn="just">
              <a:lnSpc>
                <a:spcPct val="100000"/>
              </a:lnSpc>
            </a:pPr>
            <a:r>
              <a:rPr lang="tr-TR" sz="1600" dirty="0">
                <a:solidFill>
                  <a:schemeClr val="tx2">
                    <a:alpha val="60000"/>
                  </a:schemeClr>
                </a:solidFill>
              </a:rPr>
              <a:t>Artırılmış gerçeklik (AR), fiziksel dünyayı dijital bilgilerle zenginleştirme teknolojisi olarak önemli bir rol oynamaktadır. Görüntü işleme, AR uygulamalarının temelini oluşturur.</a:t>
            </a:r>
          </a:p>
          <a:p>
            <a:pPr algn="just">
              <a:lnSpc>
                <a:spcPct val="100000"/>
              </a:lnSpc>
            </a:pPr>
            <a:r>
              <a:rPr lang="tr-TR" sz="1600" dirty="0">
                <a:solidFill>
                  <a:schemeClr val="tx2">
                    <a:alpha val="60000"/>
                  </a:schemeClr>
                </a:solidFill>
              </a:rPr>
              <a:t>AR, cep telefonları, tabletler, akıllı gözlükler ve diğer cihazlar üzerinde etkileşimli deneyimler sağlar.</a:t>
            </a:r>
          </a:p>
          <a:p>
            <a:pPr algn="just">
              <a:lnSpc>
                <a:spcPct val="100000"/>
              </a:lnSpc>
            </a:pPr>
            <a:r>
              <a:rPr lang="tr-TR" sz="1600" dirty="0">
                <a:solidFill>
                  <a:schemeClr val="tx2">
                    <a:alpha val="60000"/>
                  </a:schemeClr>
                </a:solidFill>
              </a:rPr>
              <a:t>Görüntü işleme, çevreyi algılamak ve gerçek dünyayı sanal nesnelerle birleştirmek için kullanılır.</a:t>
            </a:r>
          </a:p>
          <a:p>
            <a:pPr algn="just">
              <a:lnSpc>
                <a:spcPct val="100000"/>
              </a:lnSpc>
            </a:pPr>
            <a:r>
              <a:rPr lang="tr-TR" sz="1600" i="1" dirty="0">
                <a:solidFill>
                  <a:schemeClr val="tx2">
                    <a:alpha val="60000"/>
                  </a:schemeClr>
                </a:solidFill>
                <a:effectLst>
                  <a:outerShdw blurRad="38100" dist="38100" dir="2700000" algn="tl">
                    <a:srgbClr val="000000">
                      <a:alpha val="43137"/>
                    </a:srgbClr>
                  </a:outerShdw>
                </a:effectLst>
              </a:rPr>
              <a:t>2. Tıbbi Görüntü İşleme Gelişmeleri:</a:t>
            </a:r>
          </a:p>
          <a:p>
            <a:pPr algn="just">
              <a:lnSpc>
                <a:spcPct val="100000"/>
              </a:lnSpc>
            </a:pPr>
            <a:r>
              <a:rPr lang="tr-TR" sz="1600" dirty="0">
                <a:solidFill>
                  <a:schemeClr val="tx2">
                    <a:alpha val="60000"/>
                  </a:schemeClr>
                </a:solidFill>
              </a:rPr>
              <a:t>Tıp ve sağlık alanında görüntü işleme, hastalıkları teşhis etmek, tedaviyi yönlendirmek ve cerrahi operasyonları geliştirmek için giderek daha fazla kullanılmaktadır.</a:t>
            </a:r>
          </a:p>
          <a:p>
            <a:pPr algn="just">
              <a:lnSpc>
                <a:spcPct val="100000"/>
              </a:lnSpc>
            </a:pPr>
            <a:r>
              <a:rPr lang="tr-TR" sz="1600" dirty="0">
                <a:solidFill>
                  <a:schemeClr val="tx2">
                    <a:alpha val="60000"/>
                  </a:schemeClr>
                </a:solidFill>
              </a:rPr>
              <a:t>Görüntü işleme, MR, CT, X-ışınları, ultrason ve mikroskop görüntüleri gibi tıbbi görüntüleri analiz etmek için kullanılır.</a:t>
            </a:r>
          </a:p>
          <a:p>
            <a:pPr algn="just">
              <a:lnSpc>
                <a:spcPct val="100000"/>
              </a:lnSpc>
            </a:pPr>
            <a:r>
              <a:rPr lang="tr-TR" sz="1600" dirty="0">
                <a:solidFill>
                  <a:schemeClr val="tx2">
                    <a:alpha val="60000"/>
                  </a:schemeClr>
                </a:solidFill>
              </a:rPr>
              <a:t>Derin öğrenme ve yapay zeka, otomatik tanı ve tedavi planlaması gibi tıbbi görüntü işleme uygulamalarında büyük bir rol oynar.</a:t>
            </a:r>
          </a:p>
        </p:txBody>
      </p:sp>
      <p:pic>
        <p:nvPicPr>
          <p:cNvPr id="5128" name="Picture 8" descr="Pokemon Go&quot; tıp ve sağlık eğitimine artırılmış, sanal, karışık ve  genişletilmiş gerçeklik kavramlarını hediye etti! - Akademik Akıl">
            <a:extLst>
              <a:ext uri="{FF2B5EF4-FFF2-40B4-BE49-F238E27FC236}">
                <a16:creationId xmlns:a16="http://schemas.microsoft.com/office/drawing/2014/main" id="{8F94C8D5-1CCA-5ECD-5594-7F97E75E97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81" r="18609" b="-1"/>
          <a:stretch/>
        </p:blipFill>
        <p:spPr bwMode="auto">
          <a:xfrm>
            <a:off x="6965004" y="1449727"/>
            <a:ext cx="4714691" cy="4347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53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2677E3F0-765D-E4CD-B000-54FBBD4DD7D8}"/>
              </a:ext>
            </a:extLst>
          </p:cNvPr>
          <p:cNvSpPr>
            <a:spLocks noGrp="1"/>
          </p:cNvSpPr>
          <p:nvPr>
            <p:ph type="title"/>
          </p:nvPr>
        </p:nvSpPr>
        <p:spPr>
          <a:xfrm>
            <a:off x="984115" y="145915"/>
            <a:ext cx="10397246" cy="795830"/>
          </a:xfrm>
        </p:spPr>
        <p:txBody>
          <a:bodyPr anchor="b">
            <a:normAutofit/>
          </a:bodyPr>
          <a:lstStyle/>
          <a:p>
            <a:r>
              <a:rPr lang="tr-TR" sz="4400" dirty="0">
                <a:gradFill flip="none" rotWithShape="1">
                  <a:gsLst>
                    <a:gs pos="0">
                      <a:schemeClr val="accent5">
                        <a:alpha val="70000"/>
                      </a:schemeClr>
                    </a:gs>
                    <a:gs pos="100000">
                      <a:schemeClr val="accent1">
                        <a:alpha val="70000"/>
                      </a:schemeClr>
                    </a:gs>
                  </a:gsLst>
                  <a:lin ang="0" scaled="1"/>
                  <a:tileRect/>
                </a:gradFill>
              </a:rPr>
              <a:t>Görüntü İşlemenin Önemi ve Geleceği</a:t>
            </a:r>
          </a:p>
        </p:txBody>
      </p:sp>
      <p:sp>
        <p:nvSpPr>
          <p:cNvPr id="3" name="İçerik Yer Tutucusu 2">
            <a:extLst>
              <a:ext uri="{FF2B5EF4-FFF2-40B4-BE49-F238E27FC236}">
                <a16:creationId xmlns:a16="http://schemas.microsoft.com/office/drawing/2014/main" id="{E828B892-E5E1-0841-C45B-A34F4A01791D}"/>
              </a:ext>
            </a:extLst>
          </p:cNvPr>
          <p:cNvSpPr>
            <a:spLocks noGrp="1"/>
          </p:cNvSpPr>
          <p:nvPr>
            <p:ph idx="1"/>
          </p:nvPr>
        </p:nvSpPr>
        <p:spPr>
          <a:xfrm>
            <a:off x="708491" y="1302980"/>
            <a:ext cx="6700736" cy="4843345"/>
          </a:xfrm>
        </p:spPr>
        <p:txBody>
          <a:bodyPr>
            <a:normAutofit lnSpcReduction="10000"/>
          </a:bodyPr>
          <a:lstStyle/>
          <a:p>
            <a:pPr algn="ctr">
              <a:lnSpc>
                <a:spcPct val="100000"/>
              </a:lnSpc>
            </a:pPr>
            <a:r>
              <a:rPr lang="tr-TR" sz="1600" b="1" dirty="0">
                <a:solidFill>
                  <a:schemeClr val="tx2">
                    <a:alpha val="60000"/>
                  </a:schemeClr>
                </a:solidFill>
              </a:rPr>
              <a:t>Görüntü İşlemenin Geleceği: </a:t>
            </a:r>
          </a:p>
          <a:p>
            <a:pPr algn="just">
              <a:lnSpc>
                <a:spcPct val="100000"/>
              </a:lnSpc>
            </a:pPr>
            <a:r>
              <a:rPr lang="tr-TR" sz="1200" i="1" dirty="0">
                <a:solidFill>
                  <a:schemeClr val="tx2">
                    <a:alpha val="60000"/>
                  </a:schemeClr>
                </a:solidFill>
                <a:effectLst>
                  <a:outerShdw blurRad="38100" dist="38100" dir="2700000" algn="tl">
                    <a:srgbClr val="000000">
                      <a:alpha val="43137"/>
                    </a:srgbClr>
                  </a:outerShdw>
                </a:effectLst>
              </a:rPr>
              <a:t>3. Görüntü İşleme ve Otonom Araçlar:</a:t>
            </a:r>
          </a:p>
          <a:p>
            <a:pPr algn="just">
              <a:lnSpc>
                <a:spcPct val="100000"/>
              </a:lnSpc>
            </a:pPr>
            <a:r>
              <a:rPr lang="tr-TR" sz="1200" dirty="0">
                <a:solidFill>
                  <a:schemeClr val="tx2">
                    <a:alpha val="60000"/>
                  </a:schemeClr>
                </a:solidFill>
              </a:rPr>
              <a:t>Otonom araçlar, görüntü işleme teknolojilerini kullanarak çevrelerini algılar ve otomatik sürüş yapar.</a:t>
            </a:r>
          </a:p>
          <a:p>
            <a:pPr algn="just">
              <a:lnSpc>
                <a:spcPct val="100000"/>
              </a:lnSpc>
            </a:pPr>
            <a:r>
              <a:rPr lang="tr-TR" sz="1200" dirty="0">
                <a:solidFill>
                  <a:schemeClr val="tx2">
                    <a:alpha val="60000"/>
                  </a:schemeClr>
                </a:solidFill>
              </a:rPr>
              <a:t>Görüntü işleme, trafik işaretlerini tanıma, nesneleri algılama, engelleri önleme ve otonom araçların güvenli bir şekilde sürüş yapmasına yardımcı olur.</a:t>
            </a:r>
          </a:p>
          <a:p>
            <a:pPr algn="just">
              <a:lnSpc>
                <a:spcPct val="100000"/>
              </a:lnSpc>
            </a:pPr>
            <a:r>
              <a:rPr lang="tr-TR" sz="1200" dirty="0">
                <a:solidFill>
                  <a:schemeClr val="tx2">
                    <a:alpha val="60000"/>
                  </a:schemeClr>
                </a:solidFill>
              </a:rPr>
              <a:t>Otonom araçlar, kameralar, </a:t>
            </a:r>
            <a:r>
              <a:rPr lang="tr-TR" sz="1200" dirty="0" err="1">
                <a:solidFill>
                  <a:schemeClr val="tx2">
                    <a:alpha val="60000"/>
                  </a:schemeClr>
                </a:solidFill>
              </a:rPr>
              <a:t>lidar</a:t>
            </a:r>
            <a:r>
              <a:rPr lang="tr-TR" sz="1200" dirty="0">
                <a:solidFill>
                  <a:schemeClr val="tx2">
                    <a:alpha val="60000"/>
                  </a:schemeClr>
                </a:solidFill>
              </a:rPr>
              <a:t>, radar ve ultrason gibi sensörlerle donatılmıştır ve bu sensörlerden gelen veriler görüntü işleme ile birleştirilir.</a:t>
            </a:r>
          </a:p>
          <a:p>
            <a:pPr algn="just">
              <a:lnSpc>
                <a:spcPct val="100000"/>
              </a:lnSpc>
            </a:pPr>
            <a:r>
              <a:rPr lang="tr-TR" sz="1200" i="1" dirty="0">
                <a:solidFill>
                  <a:schemeClr val="tx2">
                    <a:alpha val="60000"/>
                  </a:schemeClr>
                </a:solidFill>
                <a:effectLst>
                  <a:outerShdw blurRad="38100" dist="38100" dir="2700000" algn="tl">
                    <a:srgbClr val="000000">
                      <a:alpha val="43137"/>
                    </a:srgbClr>
                  </a:outerShdw>
                </a:effectLst>
              </a:rPr>
              <a:t>4. Derin Öğrenme ve Görüntü İşleme İlerlemeleri:</a:t>
            </a:r>
          </a:p>
          <a:p>
            <a:pPr algn="just">
              <a:lnSpc>
                <a:spcPct val="100000"/>
              </a:lnSpc>
            </a:pPr>
            <a:r>
              <a:rPr lang="tr-TR" sz="1200" dirty="0">
                <a:solidFill>
                  <a:schemeClr val="tx2">
                    <a:alpha val="60000"/>
                  </a:schemeClr>
                </a:solidFill>
              </a:rPr>
              <a:t>Derin öğrenme, görüntü işleme alanında devrim yaratmıştır. </a:t>
            </a:r>
            <a:r>
              <a:rPr lang="tr-TR" sz="1200" dirty="0" err="1">
                <a:solidFill>
                  <a:schemeClr val="tx2">
                    <a:alpha val="60000"/>
                  </a:schemeClr>
                </a:solidFill>
              </a:rPr>
              <a:t>Convolutional</a:t>
            </a:r>
            <a:r>
              <a:rPr lang="tr-TR" sz="1200" dirty="0">
                <a:solidFill>
                  <a:schemeClr val="tx2">
                    <a:alpha val="60000"/>
                  </a:schemeClr>
                </a:solidFill>
              </a:rPr>
              <a:t> </a:t>
            </a:r>
            <a:r>
              <a:rPr lang="tr-TR" sz="1200" dirty="0" err="1">
                <a:solidFill>
                  <a:schemeClr val="tx2">
                    <a:alpha val="60000"/>
                  </a:schemeClr>
                </a:solidFill>
              </a:rPr>
              <a:t>Neural</a:t>
            </a:r>
            <a:r>
              <a:rPr lang="tr-TR" sz="1200" dirty="0">
                <a:solidFill>
                  <a:schemeClr val="tx2">
                    <a:alpha val="60000"/>
                  </a:schemeClr>
                </a:solidFill>
              </a:rPr>
              <a:t> Networks (</a:t>
            </a:r>
            <a:r>
              <a:rPr lang="tr-TR" sz="1200" dirty="0" err="1">
                <a:solidFill>
                  <a:schemeClr val="tx2">
                    <a:alpha val="60000"/>
                  </a:schemeClr>
                </a:solidFill>
              </a:rPr>
              <a:t>CNNs</a:t>
            </a:r>
            <a:r>
              <a:rPr lang="tr-TR" sz="1200" dirty="0">
                <a:solidFill>
                  <a:schemeClr val="tx2">
                    <a:alpha val="60000"/>
                  </a:schemeClr>
                </a:solidFill>
              </a:rPr>
              <a:t>), görüntü sınıflandırma, nesne tanıma ve segmentasyon gibi görevlerde büyük başarı elde etmiştir.</a:t>
            </a:r>
          </a:p>
          <a:p>
            <a:pPr algn="just">
              <a:lnSpc>
                <a:spcPct val="100000"/>
              </a:lnSpc>
            </a:pPr>
            <a:r>
              <a:rPr lang="tr-TR" sz="1200" dirty="0">
                <a:solidFill>
                  <a:schemeClr val="tx2">
                    <a:alpha val="60000"/>
                  </a:schemeClr>
                </a:solidFill>
              </a:rPr>
              <a:t>CNN'ler, büyük veri kümesi ve yeterli hesaplama gücü ile karmaşık görüntü işleme görevlerini gerçekleştirebilir.</a:t>
            </a:r>
          </a:p>
          <a:p>
            <a:pPr algn="just">
              <a:lnSpc>
                <a:spcPct val="100000"/>
              </a:lnSpc>
            </a:pPr>
            <a:r>
              <a:rPr lang="tr-TR" sz="1200" dirty="0">
                <a:solidFill>
                  <a:schemeClr val="tx2">
                    <a:alpha val="60000"/>
                  </a:schemeClr>
                </a:solidFill>
              </a:rPr>
              <a:t>Derin öğrenme ayrıca </a:t>
            </a:r>
            <a:r>
              <a:rPr lang="tr-TR" sz="1200" dirty="0" err="1">
                <a:solidFill>
                  <a:schemeClr val="tx2">
                    <a:alpha val="60000"/>
                  </a:schemeClr>
                </a:solidFill>
              </a:rPr>
              <a:t>GAN'lar</a:t>
            </a:r>
            <a:r>
              <a:rPr lang="tr-TR" sz="1200" dirty="0">
                <a:solidFill>
                  <a:schemeClr val="tx2">
                    <a:alpha val="60000"/>
                  </a:schemeClr>
                </a:solidFill>
              </a:rPr>
              <a:t> (</a:t>
            </a:r>
            <a:r>
              <a:rPr lang="tr-TR" sz="1200" dirty="0" err="1">
                <a:solidFill>
                  <a:schemeClr val="tx2">
                    <a:alpha val="60000"/>
                  </a:schemeClr>
                </a:solidFill>
              </a:rPr>
              <a:t>Generative</a:t>
            </a:r>
            <a:r>
              <a:rPr lang="tr-TR" sz="1200" dirty="0">
                <a:solidFill>
                  <a:schemeClr val="tx2">
                    <a:alpha val="60000"/>
                  </a:schemeClr>
                </a:solidFill>
              </a:rPr>
              <a:t> </a:t>
            </a:r>
            <a:r>
              <a:rPr lang="tr-TR" sz="1200" dirty="0" err="1">
                <a:solidFill>
                  <a:schemeClr val="tx2">
                    <a:alpha val="60000"/>
                  </a:schemeClr>
                </a:solidFill>
              </a:rPr>
              <a:t>Adversarial</a:t>
            </a:r>
            <a:r>
              <a:rPr lang="tr-TR" sz="1200" dirty="0">
                <a:solidFill>
                  <a:schemeClr val="tx2">
                    <a:alpha val="60000"/>
                  </a:schemeClr>
                </a:solidFill>
              </a:rPr>
              <a:t> Networks) gibi modellerle görüntü üretiminde de büyük bir etki yaratmıştır.</a:t>
            </a:r>
          </a:p>
          <a:p>
            <a:pPr algn="just">
              <a:lnSpc>
                <a:spcPct val="100000"/>
              </a:lnSpc>
            </a:pPr>
            <a:r>
              <a:rPr lang="tr-TR" sz="1200" dirty="0">
                <a:solidFill>
                  <a:schemeClr val="tx2">
                    <a:alpha val="60000"/>
                  </a:schemeClr>
                </a:solidFill>
              </a:rPr>
              <a:t>Görüntü işleme, birçok sektörde gelecekte büyük rol oynayacak ve teknolojik ilerlemelerle daha da gelişecektir. Özellikle artırılmış gerçeklik, tıbbi görüntü işleme, otonom araçlar ve derin öğrenme, görüntü işleme alanında büyük potansiyellere sahiptir ve bu teknolojilerin kullanım alanları giderek genişlemektedir.</a:t>
            </a:r>
          </a:p>
          <a:p>
            <a:pPr algn="just">
              <a:lnSpc>
                <a:spcPct val="100000"/>
              </a:lnSpc>
            </a:pPr>
            <a:endParaRPr lang="tr-TR" sz="1050" dirty="0">
              <a:solidFill>
                <a:schemeClr val="tx2">
                  <a:alpha val="60000"/>
                </a:schemeClr>
              </a:solidFill>
            </a:endParaRPr>
          </a:p>
        </p:txBody>
      </p:sp>
      <p:pic>
        <p:nvPicPr>
          <p:cNvPr id="4098" name="Picture 2" descr="Sürücüsüz Araçlara Dair 8 Soru 8 Cevap - Technotoday">
            <a:extLst>
              <a:ext uri="{FF2B5EF4-FFF2-40B4-BE49-F238E27FC236}">
                <a16:creationId xmlns:a16="http://schemas.microsoft.com/office/drawing/2014/main" id="{39F977E1-57F7-9D09-E2AC-7DFE534531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42" r="27924"/>
          <a:stretch/>
        </p:blipFill>
        <p:spPr bwMode="auto">
          <a:xfrm>
            <a:off x="8013444" y="1087660"/>
            <a:ext cx="3808587" cy="527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933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3CBECA7-4B4D-9625-90A3-85E4F871AFDD}"/>
              </a:ext>
            </a:extLst>
          </p:cNvPr>
          <p:cNvSpPr>
            <a:spLocks noGrp="1"/>
          </p:cNvSpPr>
          <p:nvPr>
            <p:ph type="title"/>
          </p:nvPr>
        </p:nvSpPr>
        <p:spPr>
          <a:xfrm>
            <a:off x="4621970" y="210362"/>
            <a:ext cx="2945011" cy="845089"/>
          </a:xfrm>
        </p:spPr>
        <p:txBody>
          <a:bodyPr vert="horz" lIns="91440" tIns="45720" rIns="91440" bIns="45720" rtlCol="0" anchor="b">
            <a:normAutofit/>
          </a:bodyPr>
          <a:lstStyle/>
          <a:p>
            <a:r>
              <a:rPr lang="en-US" sz="5400" dirty="0" err="1">
                <a:gradFill flip="none" rotWithShape="1">
                  <a:gsLst>
                    <a:gs pos="0">
                      <a:schemeClr val="accent5">
                        <a:alpha val="70000"/>
                      </a:schemeClr>
                    </a:gs>
                    <a:gs pos="100000">
                      <a:schemeClr val="accent1">
                        <a:alpha val="70000"/>
                      </a:schemeClr>
                    </a:gs>
                  </a:gsLst>
                  <a:lin ang="0" scaled="1"/>
                  <a:tileRect/>
                </a:gradFill>
              </a:rPr>
              <a:t>Sorular</a:t>
            </a:r>
            <a:r>
              <a:rPr lang="en-US" sz="5400" dirty="0">
                <a:gradFill flip="none" rotWithShape="1">
                  <a:gsLst>
                    <a:gs pos="0">
                      <a:schemeClr val="accent5">
                        <a:alpha val="70000"/>
                      </a:schemeClr>
                    </a:gs>
                    <a:gs pos="100000">
                      <a:schemeClr val="accent1">
                        <a:alpha val="70000"/>
                      </a:schemeClr>
                    </a:gs>
                  </a:gsLst>
                  <a:lin ang="0" scaled="1"/>
                  <a:tileRect/>
                </a:gradFill>
              </a:rPr>
              <a:t> </a:t>
            </a:r>
            <a:r>
              <a:rPr lang="tr-TR" sz="5400" dirty="0">
                <a:gradFill flip="none" rotWithShape="1">
                  <a:gsLst>
                    <a:gs pos="0">
                      <a:schemeClr val="accent5">
                        <a:alpha val="70000"/>
                      </a:schemeClr>
                    </a:gs>
                    <a:gs pos="100000">
                      <a:schemeClr val="accent1">
                        <a:alpha val="70000"/>
                      </a:schemeClr>
                    </a:gs>
                  </a:gsLst>
                  <a:lin ang="0" scaled="1"/>
                  <a:tileRect/>
                </a:gradFill>
              </a:rPr>
              <a:t>?</a:t>
            </a:r>
            <a:endParaRPr lang="en-US" sz="5400" dirty="0">
              <a:gradFill flip="none" rotWithShape="1">
                <a:gsLst>
                  <a:gs pos="0">
                    <a:schemeClr val="accent5">
                      <a:alpha val="70000"/>
                    </a:schemeClr>
                  </a:gs>
                  <a:gs pos="100000">
                    <a:schemeClr val="accent1">
                      <a:alpha val="70000"/>
                    </a:schemeClr>
                  </a:gs>
                </a:gsLst>
                <a:lin ang="0" scaled="1"/>
                <a:tileRect/>
              </a:gradFill>
            </a:endParaRPr>
          </a:p>
        </p:txBody>
      </p:sp>
      <p:sp>
        <p:nvSpPr>
          <p:cNvPr id="6" name="İçerik Yer Tutucusu 2">
            <a:extLst>
              <a:ext uri="{FF2B5EF4-FFF2-40B4-BE49-F238E27FC236}">
                <a16:creationId xmlns:a16="http://schemas.microsoft.com/office/drawing/2014/main" id="{021B8EE7-5D05-7190-91C2-AAE16EEDD765}"/>
              </a:ext>
            </a:extLst>
          </p:cNvPr>
          <p:cNvSpPr>
            <a:spLocks noGrp="1"/>
          </p:cNvSpPr>
          <p:nvPr>
            <p:ph idx="1"/>
          </p:nvPr>
        </p:nvSpPr>
        <p:spPr>
          <a:xfrm>
            <a:off x="489357" y="1784139"/>
            <a:ext cx="7120178" cy="4616661"/>
          </a:xfrm>
        </p:spPr>
        <p:txBody>
          <a:bodyPr>
            <a:normAutofit fontScale="92500" lnSpcReduction="10000"/>
          </a:bodyPr>
          <a:lstStyle/>
          <a:p>
            <a:pPr>
              <a:lnSpc>
                <a:spcPct val="100000"/>
              </a:lnSpc>
            </a:pPr>
            <a:r>
              <a:rPr lang="tr-TR" sz="1400" dirty="0">
                <a:solidFill>
                  <a:schemeClr val="tx2">
                    <a:alpha val="60000"/>
                  </a:schemeClr>
                </a:solidFill>
              </a:rPr>
              <a:t>Görüntü işleme nedir ve hangi alanlarda kullanılır?</a:t>
            </a:r>
          </a:p>
          <a:p>
            <a:pPr>
              <a:lnSpc>
                <a:spcPct val="100000"/>
              </a:lnSpc>
            </a:pPr>
            <a:r>
              <a:rPr lang="tr-TR" sz="1400" dirty="0">
                <a:solidFill>
                  <a:schemeClr val="tx2">
                    <a:alpha val="60000"/>
                  </a:schemeClr>
                </a:solidFill>
              </a:rPr>
              <a:t>Görüntü işleme neden önemlidir?</a:t>
            </a:r>
          </a:p>
          <a:p>
            <a:pPr>
              <a:lnSpc>
                <a:spcPct val="100000"/>
              </a:lnSpc>
            </a:pPr>
            <a:r>
              <a:rPr lang="tr-TR" sz="1400" dirty="0">
                <a:solidFill>
                  <a:schemeClr val="tx2">
                    <a:alpha val="60000"/>
                  </a:schemeClr>
                </a:solidFill>
              </a:rPr>
              <a:t>Görüntü işleme uygulamaları nelerdir ve hayatımızda nasıl kullanılır?</a:t>
            </a:r>
          </a:p>
          <a:p>
            <a:pPr>
              <a:lnSpc>
                <a:spcPct val="100000"/>
              </a:lnSpc>
            </a:pPr>
            <a:r>
              <a:rPr lang="tr-TR" sz="1400" dirty="0">
                <a:solidFill>
                  <a:schemeClr val="tx2">
                    <a:alpha val="60000"/>
                  </a:schemeClr>
                </a:solidFill>
              </a:rPr>
              <a:t>Dijital görüntü işleme ile analog görüntü işleme arasındaki temel farklar nelerdir?</a:t>
            </a:r>
          </a:p>
          <a:p>
            <a:pPr>
              <a:lnSpc>
                <a:spcPct val="100000"/>
              </a:lnSpc>
            </a:pPr>
            <a:r>
              <a:rPr lang="tr-TR" sz="1400" dirty="0">
                <a:solidFill>
                  <a:schemeClr val="tx2">
                    <a:alpha val="60000"/>
                  </a:schemeClr>
                </a:solidFill>
              </a:rPr>
              <a:t>Dijital görüntü işlemenin avantajları nelerdir ve analog görüntü işlemeye göre neden tercih edilir?</a:t>
            </a:r>
          </a:p>
          <a:p>
            <a:pPr>
              <a:lnSpc>
                <a:spcPct val="100000"/>
              </a:lnSpc>
            </a:pPr>
            <a:r>
              <a:rPr lang="tr-TR" sz="1400" dirty="0">
                <a:solidFill>
                  <a:schemeClr val="tx2">
                    <a:alpha val="60000"/>
                  </a:schemeClr>
                </a:solidFill>
              </a:rPr>
              <a:t>Tıp ve sağlık alanında görüntü işleme nasıl kullanılır?</a:t>
            </a:r>
          </a:p>
          <a:p>
            <a:pPr>
              <a:lnSpc>
                <a:spcPct val="100000"/>
              </a:lnSpc>
            </a:pPr>
            <a:r>
              <a:rPr lang="tr-TR" sz="1400" dirty="0">
                <a:solidFill>
                  <a:schemeClr val="tx2">
                    <a:alpha val="60000"/>
                  </a:schemeClr>
                </a:solidFill>
              </a:rPr>
              <a:t>Görüntü işleme projeleri sırasında karşılaşılabilecek temel zorluklar nelerdir?</a:t>
            </a:r>
          </a:p>
          <a:p>
            <a:pPr>
              <a:lnSpc>
                <a:spcPct val="100000"/>
              </a:lnSpc>
            </a:pPr>
            <a:r>
              <a:rPr lang="tr-TR" sz="1400" dirty="0">
                <a:solidFill>
                  <a:schemeClr val="tx2">
                    <a:alpha val="60000"/>
                  </a:schemeClr>
                </a:solidFill>
              </a:rPr>
              <a:t>Görüntü işleme projelerinde düşük çözünürlük veya yetersiz ışık koşulları gibi sorunlar nasıl aşılır?</a:t>
            </a:r>
          </a:p>
          <a:p>
            <a:pPr>
              <a:lnSpc>
                <a:spcPct val="100000"/>
              </a:lnSpc>
            </a:pPr>
            <a:r>
              <a:rPr lang="tr-TR" sz="1400" dirty="0">
                <a:solidFill>
                  <a:schemeClr val="tx2">
                    <a:alpha val="60000"/>
                  </a:schemeClr>
                </a:solidFill>
              </a:rPr>
              <a:t>Büyük veri işleme gereksinimleri nelerdir ve bu veriler nasıl yönetilir?</a:t>
            </a:r>
          </a:p>
          <a:p>
            <a:pPr>
              <a:lnSpc>
                <a:spcPct val="100000"/>
              </a:lnSpc>
            </a:pPr>
            <a:r>
              <a:rPr lang="tr-TR" sz="1400" dirty="0">
                <a:solidFill>
                  <a:schemeClr val="tx2">
                    <a:alpha val="60000"/>
                  </a:schemeClr>
                </a:solidFill>
              </a:rPr>
              <a:t>Artırılmış gerçeklik (AR), hangi teknolojileri kullanarak görüntü işlemeye dayalı deneyimler sunar?</a:t>
            </a:r>
          </a:p>
          <a:p>
            <a:pPr>
              <a:lnSpc>
                <a:spcPct val="100000"/>
              </a:lnSpc>
            </a:pPr>
            <a:r>
              <a:rPr lang="tr-TR" sz="1400" dirty="0">
                <a:solidFill>
                  <a:schemeClr val="tx2">
                    <a:alpha val="60000"/>
                  </a:schemeClr>
                </a:solidFill>
              </a:rPr>
              <a:t>Tıbbi görüntü işleme alanındaki gelişmeler nelerdir ve sağlık hizmetlerinde nasıl kullanılır?</a:t>
            </a:r>
          </a:p>
          <a:p>
            <a:pPr>
              <a:lnSpc>
                <a:spcPct val="100000"/>
              </a:lnSpc>
            </a:pPr>
            <a:r>
              <a:rPr lang="tr-TR" sz="1400" dirty="0">
                <a:solidFill>
                  <a:schemeClr val="tx2">
                    <a:alpha val="60000"/>
                  </a:schemeClr>
                </a:solidFill>
              </a:rPr>
              <a:t>Derin öğrenme ve görüntü işleme ilerlemeleri, hangi alanlarda daha fazla potansiyel taşır ve nasıl etkiler yaratır?</a:t>
            </a:r>
          </a:p>
          <a:p>
            <a:pPr>
              <a:lnSpc>
                <a:spcPct val="100000"/>
              </a:lnSpc>
            </a:pPr>
            <a:endParaRPr lang="tr-TR" sz="1400" dirty="0">
              <a:solidFill>
                <a:schemeClr val="tx2">
                  <a:alpha val="60000"/>
                </a:schemeClr>
              </a:solidFill>
            </a:endParaRPr>
          </a:p>
        </p:txBody>
      </p:sp>
      <p:pic>
        <p:nvPicPr>
          <p:cNvPr id="9" name="Graphic 8" descr="Help">
            <a:extLst>
              <a:ext uri="{FF2B5EF4-FFF2-40B4-BE49-F238E27FC236}">
                <a16:creationId xmlns:a16="http://schemas.microsoft.com/office/drawing/2014/main" id="{D820D315-4383-B8E9-77CF-AEF826868386}"/>
              </a:ext>
            </a:extLst>
          </p:cNvPr>
          <p:cNvPicPr>
            <a:picLocks noChangeAspect="1"/>
          </p:cNvPicPr>
          <p:nvPr/>
        </p:nvPicPr>
        <p:blipFill>
          <a:blip r:embed="rId2">
            <a:alphaModFix amt="9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09535" y="1266584"/>
            <a:ext cx="4324831" cy="4324831"/>
          </a:xfrm>
          <a:prstGeom prst="rect">
            <a:avLst/>
          </a:prstGeom>
        </p:spPr>
      </p:pic>
    </p:spTree>
    <p:extLst>
      <p:ext uri="{BB962C8B-B14F-4D97-AF65-F5344CB8AC3E}">
        <p14:creationId xmlns:p14="http://schemas.microsoft.com/office/powerpoint/2010/main" val="379587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ame 1032">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BE2748A-902D-899B-F481-2FF48C3D0999}"/>
              </a:ext>
            </a:extLst>
          </p:cNvPr>
          <p:cNvSpPr>
            <a:spLocks noGrp="1"/>
          </p:cNvSpPr>
          <p:nvPr>
            <p:ph type="title"/>
          </p:nvPr>
        </p:nvSpPr>
        <p:spPr>
          <a:xfrm>
            <a:off x="838199" y="857251"/>
            <a:ext cx="10722430" cy="728953"/>
          </a:xfrm>
        </p:spPr>
        <p:txBody>
          <a:bodyPr anchor="b">
            <a:normAutofit fontScale="90000"/>
          </a:bodyPr>
          <a:lstStyle/>
          <a:p>
            <a:r>
              <a:rPr lang="tr-TR" sz="3400" dirty="0">
                <a:gradFill flip="none" rotWithShape="1">
                  <a:gsLst>
                    <a:gs pos="0">
                      <a:schemeClr val="accent5">
                        <a:alpha val="70000"/>
                      </a:schemeClr>
                    </a:gs>
                    <a:gs pos="100000">
                      <a:schemeClr val="accent1">
                        <a:alpha val="70000"/>
                      </a:schemeClr>
                    </a:gs>
                  </a:gsLst>
                  <a:lin ang="0" scaled="1"/>
                  <a:tileRect/>
                </a:gradFill>
              </a:rPr>
              <a:t>Derin Öğrenme Uygulamaları- Görüntü İşleme ve Görüntü Temelleri</a:t>
            </a:r>
          </a:p>
        </p:txBody>
      </p:sp>
      <p:sp>
        <p:nvSpPr>
          <p:cNvPr id="3" name="İçerik Yer Tutucusu 2">
            <a:extLst>
              <a:ext uri="{FF2B5EF4-FFF2-40B4-BE49-F238E27FC236}">
                <a16:creationId xmlns:a16="http://schemas.microsoft.com/office/drawing/2014/main" id="{40606B4A-AD39-1B81-9CA6-024323B979F7}"/>
              </a:ext>
            </a:extLst>
          </p:cNvPr>
          <p:cNvSpPr>
            <a:spLocks noGrp="1"/>
          </p:cNvSpPr>
          <p:nvPr>
            <p:ph idx="1"/>
          </p:nvPr>
        </p:nvSpPr>
        <p:spPr>
          <a:xfrm>
            <a:off x="838198" y="1941095"/>
            <a:ext cx="5821394" cy="4235868"/>
          </a:xfrm>
        </p:spPr>
        <p:txBody>
          <a:bodyPr>
            <a:normAutofit/>
          </a:bodyPr>
          <a:lstStyle/>
          <a:p>
            <a:pPr algn="just">
              <a:lnSpc>
                <a:spcPct val="100000"/>
              </a:lnSpc>
            </a:pPr>
            <a:r>
              <a:rPr lang="tr-TR" sz="1050" b="1" dirty="0">
                <a:solidFill>
                  <a:schemeClr val="tx2">
                    <a:alpha val="60000"/>
                  </a:schemeClr>
                </a:solidFill>
              </a:rPr>
              <a:t>Piksel Nedir?</a:t>
            </a:r>
          </a:p>
          <a:p>
            <a:pPr algn="just">
              <a:lnSpc>
                <a:spcPct val="100000"/>
              </a:lnSpc>
            </a:pPr>
            <a:r>
              <a:rPr lang="tr-TR" sz="1050" dirty="0">
                <a:solidFill>
                  <a:schemeClr val="tx2">
                    <a:alpha val="60000"/>
                  </a:schemeClr>
                </a:solidFill>
              </a:rPr>
              <a:t>Pikseller, bir dijital görüntünün en küçük bilgi birimleridir. Her piksel, görüntünün bir noktasını temsil eder ve bir renk değerine sahiptir. Renk değeri, pikselin rengini tanımlar ve genellikle </a:t>
            </a:r>
            <a:r>
              <a:rPr lang="tr-TR" sz="1050" i="1" dirty="0">
                <a:solidFill>
                  <a:schemeClr val="tx2">
                    <a:alpha val="60000"/>
                  </a:schemeClr>
                </a:solidFill>
              </a:rPr>
              <a:t>RGB (Kırmızı, Yeşil, Mavi) </a:t>
            </a:r>
            <a:r>
              <a:rPr lang="tr-TR" sz="1050" dirty="0">
                <a:solidFill>
                  <a:schemeClr val="tx2">
                    <a:alpha val="60000"/>
                  </a:schemeClr>
                </a:solidFill>
              </a:rPr>
              <a:t>renk modeli kullanılarak ifade edilir.</a:t>
            </a:r>
          </a:p>
          <a:p>
            <a:pPr algn="just">
              <a:lnSpc>
                <a:spcPct val="100000"/>
              </a:lnSpc>
            </a:pPr>
            <a:r>
              <a:rPr lang="tr-TR" sz="1050" dirty="0">
                <a:solidFill>
                  <a:schemeClr val="tx2">
                    <a:alpha val="60000"/>
                  </a:schemeClr>
                </a:solidFill>
              </a:rPr>
              <a:t>Pikseller, bir görüntüyü oluşturan temel yapı taşlarıdır. Görüntüler yüksek çözünürlükte olduğunda, milyonlarca piksel içerebilirler. Pikseller, görüntü işleme algoritmalarının temelini oluşturur ve bu algoritmalar, piksellerin rengini ve konumunu kullanarak görüntü üzerinde çeşitli işlemler gerçekleştirir.</a:t>
            </a:r>
          </a:p>
          <a:p>
            <a:pPr algn="just">
              <a:lnSpc>
                <a:spcPct val="100000"/>
              </a:lnSpc>
            </a:pPr>
            <a:r>
              <a:rPr lang="tr-TR" sz="1050" b="1" dirty="0">
                <a:solidFill>
                  <a:schemeClr val="tx2">
                    <a:alpha val="60000"/>
                  </a:schemeClr>
                </a:solidFill>
              </a:rPr>
              <a:t>Görüntü Matrisleri</a:t>
            </a:r>
          </a:p>
          <a:p>
            <a:pPr algn="just">
              <a:lnSpc>
                <a:spcPct val="100000"/>
              </a:lnSpc>
            </a:pPr>
            <a:r>
              <a:rPr lang="tr-TR" sz="1050" dirty="0">
                <a:solidFill>
                  <a:schemeClr val="tx2">
                    <a:alpha val="60000"/>
                  </a:schemeClr>
                </a:solidFill>
              </a:rPr>
              <a:t>Görüntü matrisleri, bir görüntüyü temsil etmek için kullanılan matematiksel bir yapıdır. Her piksel, bir matrisin bir elemanı olarak temsil edilir. </a:t>
            </a:r>
            <a:r>
              <a:rPr lang="tr-TR" sz="1050" i="1" u="sng" dirty="0">
                <a:solidFill>
                  <a:schemeClr val="tx2">
                    <a:alpha val="60000"/>
                  </a:schemeClr>
                </a:solidFill>
              </a:rPr>
              <a:t>Genellikle gri tonlamalı (siyah-beyaz) görüntüler,</a:t>
            </a:r>
            <a:r>
              <a:rPr lang="tr-TR" sz="1050" dirty="0">
                <a:solidFill>
                  <a:schemeClr val="tx2">
                    <a:alpha val="60000"/>
                  </a:schemeClr>
                </a:solidFill>
              </a:rPr>
              <a:t> her bir pikselin yoğunluğunu temsil etmek için kullanılan matrislerle ifade edilir. Bu matrisler, piksellerin yoğunluğuna (genellikle 0 ile 255 arasında) karşılık gelen sayısal değerler içerir.</a:t>
            </a:r>
          </a:p>
          <a:p>
            <a:pPr algn="just">
              <a:lnSpc>
                <a:spcPct val="100000"/>
              </a:lnSpc>
            </a:pPr>
            <a:r>
              <a:rPr lang="tr-TR" sz="1050" i="1" u="sng" dirty="0">
                <a:solidFill>
                  <a:schemeClr val="tx2">
                    <a:alpha val="60000"/>
                  </a:schemeClr>
                </a:solidFill>
              </a:rPr>
              <a:t>Renkli görüntüler </a:t>
            </a:r>
            <a:r>
              <a:rPr lang="tr-TR" sz="1050" dirty="0">
                <a:solidFill>
                  <a:schemeClr val="tx2">
                    <a:alpha val="60000"/>
                  </a:schemeClr>
                </a:solidFill>
              </a:rPr>
              <a:t>ise genellikle üç kanal içerir: kırmızı, yeşil ve mavi. Her bir kanal, ayrı bir gri tonlamalı görüntü matrisini temsil eder. Bu üç matris, birleştirilerek renkli bir görüntü elde edilir. Bu matrisler, renkli görüntülerin işlenmesi için kullanılır.</a:t>
            </a:r>
          </a:p>
          <a:p>
            <a:pPr algn="just">
              <a:lnSpc>
                <a:spcPct val="100000"/>
              </a:lnSpc>
            </a:pPr>
            <a:r>
              <a:rPr lang="tr-TR" sz="1050" dirty="0">
                <a:solidFill>
                  <a:schemeClr val="tx2">
                    <a:alpha val="60000"/>
                  </a:schemeClr>
                </a:solidFill>
              </a:rPr>
              <a:t>Görüntü matrisleri, görüntü işleme algoritmalarında önemli bir rol oynar. Özellikle matris işlemleri, görüntüler üzerinde filtreleme, düzeltme, segmentasyon ve analiz gibi işlemleri gerçekleştirmek için kullanılır. Matris işlemleri sayesinde, görüntüler üzerinde karmaşık işlemler gerçekleştirilebilir.</a:t>
            </a:r>
          </a:p>
          <a:p>
            <a:pPr algn="just">
              <a:lnSpc>
                <a:spcPct val="100000"/>
              </a:lnSpc>
            </a:pPr>
            <a:endParaRPr lang="tr-TR" sz="1050" dirty="0">
              <a:solidFill>
                <a:schemeClr val="tx2">
                  <a:alpha val="60000"/>
                </a:schemeClr>
              </a:solidFill>
            </a:endParaRPr>
          </a:p>
        </p:txBody>
      </p:sp>
      <p:pic>
        <p:nvPicPr>
          <p:cNvPr id="1026" name="Picture 2" descr="kan uydurma yüz görüntü nedir yeni yıl başbakan Merhaba">
            <a:extLst>
              <a:ext uri="{FF2B5EF4-FFF2-40B4-BE49-F238E27FC236}">
                <a16:creationId xmlns:a16="http://schemas.microsoft.com/office/drawing/2014/main" id="{D91F806C-558A-8FFE-2EC9-A41114429D5C}"/>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6811516" y="2379132"/>
            <a:ext cx="4542284" cy="187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971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1">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008FDF5-8D41-F334-1E7B-048AD2DF98D0}"/>
              </a:ext>
            </a:extLst>
          </p:cNvPr>
          <p:cNvSpPr>
            <a:spLocks noGrp="1"/>
          </p:cNvSpPr>
          <p:nvPr>
            <p:ph type="title"/>
          </p:nvPr>
        </p:nvSpPr>
        <p:spPr>
          <a:xfrm>
            <a:off x="3048" y="27017"/>
            <a:ext cx="12188952" cy="654021"/>
          </a:xfrm>
        </p:spPr>
        <p:txBody>
          <a:bodyPr anchor="b">
            <a:normAutofit fontScale="90000"/>
          </a:bodyPr>
          <a:lstStyle/>
          <a:p>
            <a:r>
              <a:rPr lang="tr-TR" sz="3400" dirty="0">
                <a:gradFill flip="none" rotWithShape="1">
                  <a:gsLst>
                    <a:gs pos="0">
                      <a:schemeClr val="accent5">
                        <a:alpha val="70000"/>
                      </a:schemeClr>
                    </a:gs>
                    <a:gs pos="100000">
                      <a:schemeClr val="accent1">
                        <a:alpha val="70000"/>
                      </a:schemeClr>
                    </a:gs>
                  </a:gsLst>
                  <a:lin ang="0" scaled="1"/>
                  <a:tileRect/>
                </a:gradFill>
              </a:rPr>
              <a:t>Derin Öğrenme Uygulamaları - Görüntü İşleme ve Görüntü Temelleri</a:t>
            </a:r>
          </a:p>
        </p:txBody>
      </p:sp>
      <p:sp>
        <p:nvSpPr>
          <p:cNvPr id="3" name="İçerik Yer Tutucusu 2">
            <a:extLst>
              <a:ext uri="{FF2B5EF4-FFF2-40B4-BE49-F238E27FC236}">
                <a16:creationId xmlns:a16="http://schemas.microsoft.com/office/drawing/2014/main" id="{CCCF486C-A4EA-EA36-D826-BD09A06635F5}"/>
              </a:ext>
            </a:extLst>
          </p:cNvPr>
          <p:cNvSpPr>
            <a:spLocks noGrp="1"/>
          </p:cNvSpPr>
          <p:nvPr>
            <p:ph idx="1"/>
          </p:nvPr>
        </p:nvSpPr>
        <p:spPr>
          <a:xfrm>
            <a:off x="5405723" y="1430118"/>
            <a:ext cx="6178000" cy="1381100"/>
          </a:xfrm>
        </p:spPr>
        <p:txBody>
          <a:bodyPr>
            <a:normAutofit fontScale="92500" lnSpcReduction="20000"/>
          </a:bodyPr>
          <a:lstStyle/>
          <a:p>
            <a:pPr algn="just">
              <a:lnSpc>
                <a:spcPct val="100000"/>
              </a:lnSpc>
            </a:pPr>
            <a:r>
              <a:rPr lang="tr-TR" sz="1600" b="1" dirty="0">
                <a:solidFill>
                  <a:schemeClr val="tx2">
                    <a:alpha val="60000"/>
                  </a:schemeClr>
                </a:solidFill>
              </a:rPr>
              <a:t>Gri Tonlamalı Görüntüler: </a:t>
            </a:r>
            <a:r>
              <a:rPr lang="tr-TR" sz="1600" dirty="0">
                <a:solidFill>
                  <a:schemeClr val="tx2">
                    <a:alpha val="60000"/>
                  </a:schemeClr>
                </a:solidFill>
              </a:rPr>
              <a:t>Gri tonlamalı görüntüler, her pikselin yalnızca bir yoğunluk değerine sahip olduğu görüntülerdir. Bu değer, genellikle 0 (siyah) ile 255 (beyaz) arasında bir değer alır. Gri tonlamalı görüntüler, genellikle basitlik ve işlem hızı nedeniyle tercih edilir. Özellikle kenar algılama, görüntü iyileştirme ve desen tanıma gibi uygulamalarda kullanılırlar.</a:t>
            </a:r>
          </a:p>
          <a:p>
            <a:pPr>
              <a:lnSpc>
                <a:spcPct val="100000"/>
              </a:lnSpc>
            </a:pPr>
            <a:endParaRPr lang="tr-TR" sz="1600" dirty="0">
              <a:solidFill>
                <a:schemeClr val="tx2">
                  <a:alpha val="60000"/>
                </a:schemeClr>
              </a:solidFill>
            </a:endParaRPr>
          </a:p>
        </p:txBody>
      </p:sp>
      <p:pic>
        <p:nvPicPr>
          <p:cNvPr id="5" name="Resim 4">
            <a:extLst>
              <a:ext uri="{FF2B5EF4-FFF2-40B4-BE49-F238E27FC236}">
                <a16:creationId xmlns:a16="http://schemas.microsoft.com/office/drawing/2014/main" id="{93C152A2-0D75-AB4C-6342-FFB8998F6336}"/>
              </a:ext>
            </a:extLst>
          </p:cNvPr>
          <p:cNvPicPr>
            <a:picLocks noChangeAspect="1"/>
          </p:cNvPicPr>
          <p:nvPr/>
        </p:nvPicPr>
        <p:blipFill>
          <a:blip r:embed="rId2">
            <a:alphaModFix amt="90000"/>
          </a:blip>
          <a:stretch>
            <a:fillRect/>
          </a:stretch>
        </p:blipFill>
        <p:spPr>
          <a:xfrm>
            <a:off x="708349" y="972961"/>
            <a:ext cx="4223573" cy="2681969"/>
          </a:xfrm>
          <a:prstGeom prst="rect">
            <a:avLst/>
          </a:prstGeom>
        </p:spPr>
      </p:pic>
      <p:pic>
        <p:nvPicPr>
          <p:cNvPr id="7" name="Resim 6" descr="ekran görüntüsü, metin, renklilik, dikdörtgen içeren bir resim&#10;&#10;Açıklama otomatik olarak oluşturuldu">
            <a:extLst>
              <a:ext uri="{FF2B5EF4-FFF2-40B4-BE49-F238E27FC236}">
                <a16:creationId xmlns:a16="http://schemas.microsoft.com/office/drawing/2014/main" id="{4EA1C1C9-7ABB-C0AD-41F4-F510E50F8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503" y="4046707"/>
            <a:ext cx="3610372" cy="2149812"/>
          </a:xfrm>
          <a:prstGeom prst="rect">
            <a:avLst/>
          </a:prstGeom>
        </p:spPr>
      </p:pic>
      <p:sp>
        <p:nvSpPr>
          <p:cNvPr id="8" name="İçerik Yer Tutucusu 2">
            <a:extLst>
              <a:ext uri="{FF2B5EF4-FFF2-40B4-BE49-F238E27FC236}">
                <a16:creationId xmlns:a16="http://schemas.microsoft.com/office/drawing/2014/main" id="{EB33D7D5-8790-1F4D-BEA0-F07B74E2EDAE}"/>
              </a:ext>
            </a:extLst>
          </p:cNvPr>
          <p:cNvSpPr txBox="1">
            <a:spLocks/>
          </p:cNvSpPr>
          <p:nvPr/>
        </p:nvSpPr>
        <p:spPr>
          <a:xfrm>
            <a:off x="5243823" y="4046707"/>
            <a:ext cx="6748850" cy="1225780"/>
          </a:xfrm>
          <a:prstGeom prst="rect">
            <a:avLst/>
          </a:prstGeom>
        </p:spPr>
        <p:txBody>
          <a:bodyPr vert="horz" lIns="91440" tIns="45720" rIns="91440" bIns="45720" rtlCol="0">
            <a:normAutofit fontScale="92500" lnSpcReduction="100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tr-TR" sz="1400" b="1" dirty="0">
                <a:solidFill>
                  <a:schemeClr val="tx2">
                    <a:alpha val="60000"/>
                  </a:schemeClr>
                </a:solidFill>
              </a:rPr>
              <a:t>Renkli Görüntüler: </a:t>
            </a:r>
            <a:r>
              <a:rPr lang="tr-TR" sz="1400" dirty="0">
                <a:solidFill>
                  <a:schemeClr val="tx2">
                    <a:alpha val="60000"/>
                  </a:schemeClr>
                </a:solidFill>
              </a:rPr>
              <a:t>Renkli görüntüler, her pikselin üç renk kanalına (kırmızı, yeşil ve mavi) sahip olduğu görüntülerdir. Bu kanalların her biri bir gri tonlamalı görüntü matrisini temsil eder. Bu nedenle her pikselin rengini tanımlayan üç renk değeri vardır. Renkli görüntüler, doğal görüntülerin renklerini korumak ve ayrıntıları daha iyi ifade etmek için kullanılır. Renkli görüntüler, fotoğrafçılık, tasarım ve görsel tanıma gibi birçok uygulamada yaygın olarak kullanılır.</a:t>
            </a:r>
          </a:p>
          <a:p>
            <a:pPr marL="228600" indent="0" algn="just">
              <a:lnSpc>
                <a:spcPct val="100000"/>
              </a:lnSpc>
              <a:buNone/>
            </a:pPr>
            <a:endParaRPr lang="tr-TR" sz="2000" dirty="0">
              <a:solidFill>
                <a:schemeClr val="tx2">
                  <a:alpha val="60000"/>
                </a:schemeClr>
              </a:solidFill>
            </a:endParaRPr>
          </a:p>
          <a:p>
            <a:pPr algn="just">
              <a:lnSpc>
                <a:spcPct val="100000"/>
              </a:lnSpc>
            </a:pPr>
            <a:endParaRPr lang="tr-TR" sz="1400" dirty="0">
              <a:solidFill>
                <a:schemeClr val="tx2">
                  <a:alpha val="60000"/>
                </a:schemeClr>
              </a:solidFill>
            </a:endParaRPr>
          </a:p>
        </p:txBody>
      </p:sp>
      <p:sp>
        <p:nvSpPr>
          <p:cNvPr id="9" name="İçerik Yer Tutucusu 2">
            <a:extLst>
              <a:ext uri="{FF2B5EF4-FFF2-40B4-BE49-F238E27FC236}">
                <a16:creationId xmlns:a16="http://schemas.microsoft.com/office/drawing/2014/main" id="{D8CD7D6E-4B01-447B-0C4B-03747FF9B22F}"/>
              </a:ext>
            </a:extLst>
          </p:cNvPr>
          <p:cNvSpPr txBox="1">
            <a:spLocks/>
          </p:cNvSpPr>
          <p:nvPr/>
        </p:nvSpPr>
        <p:spPr>
          <a:xfrm>
            <a:off x="3761874" y="5710989"/>
            <a:ext cx="8085221" cy="877307"/>
          </a:xfrm>
          <a:prstGeom prst="rect">
            <a:avLst/>
          </a:prstGeom>
        </p:spPr>
        <p:txBody>
          <a:bodyPr vert="horz" lIns="91440" tIns="45720" rIns="91440" bIns="45720" rtlCol="0">
            <a:normAutofit fontScale="92500" lnSpcReduction="200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endParaRPr lang="tr-TR" sz="1400" dirty="0">
              <a:solidFill>
                <a:schemeClr val="tx2">
                  <a:alpha val="60000"/>
                </a:schemeClr>
              </a:solidFill>
            </a:endParaRPr>
          </a:p>
          <a:p>
            <a:pPr algn="just">
              <a:lnSpc>
                <a:spcPct val="100000"/>
              </a:lnSpc>
            </a:pPr>
            <a:r>
              <a:rPr lang="tr-TR" sz="1400" dirty="0">
                <a:solidFill>
                  <a:schemeClr val="tx2">
                    <a:alpha val="60000"/>
                  </a:schemeClr>
                </a:solidFill>
              </a:rPr>
              <a:t>Pikseller, görüntü işlemenin temel yapı taşlarıdır ve görüntülerin matematiksel temsilini oluşturan matrisler ile işlenirler. Görüntü işleme, bu piksellerin rengini ve yoğunluğunu kullanarak birçok farklı işlemi gerçekleştiren güçlü bir teknolojidir.</a:t>
            </a:r>
          </a:p>
          <a:p>
            <a:pPr algn="just">
              <a:lnSpc>
                <a:spcPct val="100000"/>
              </a:lnSpc>
            </a:pPr>
            <a:endParaRPr lang="tr-TR" sz="1400" dirty="0">
              <a:solidFill>
                <a:schemeClr val="tx2">
                  <a:alpha val="60000"/>
                </a:schemeClr>
              </a:solidFill>
            </a:endParaRPr>
          </a:p>
          <a:p>
            <a:pPr algn="just">
              <a:lnSpc>
                <a:spcPct val="100000"/>
              </a:lnSpc>
            </a:pPr>
            <a:endParaRPr lang="tr-TR" sz="1400" dirty="0">
              <a:solidFill>
                <a:schemeClr val="tx2">
                  <a:alpha val="60000"/>
                </a:schemeClr>
              </a:solidFill>
            </a:endParaRPr>
          </a:p>
        </p:txBody>
      </p:sp>
    </p:spTree>
    <p:extLst>
      <p:ext uri="{BB962C8B-B14F-4D97-AF65-F5344CB8AC3E}">
        <p14:creationId xmlns:p14="http://schemas.microsoft.com/office/powerpoint/2010/main" val="127042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Frame 4104">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36D757F-F90D-A922-24F2-5D0A4345368C}"/>
              </a:ext>
            </a:extLst>
          </p:cNvPr>
          <p:cNvSpPr>
            <a:spLocks noGrp="1"/>
          </p:cNvSpPr>
          <p:nvPr>
            <p:ph type="title"/>
          </p:nvPr>
        </p:nvSpPr>
        <p:spPr>
          <a:xfrm>
            <a:off x="838199" y="857251"/>
            <a:ext cx="4581525" cy="1169957"/>
          </a:xfrm>
        </p:spPr>
        <p:txBody>
          <a:bodyPr anchor="b">
            <a:normAutofit fontScale="90000"/>
          </a:bodyPr>
          <a:lstStyle/>
          <a:p>
            <a:r>
              <a:rPr lang="tr-TR" sz="3400" dirty="0">
                <a:gradFill flip="none" rotWithShape="1">
                  <a:gsLst>
                    <a:gs pos="0">
                      <a:schemeClr val="accent5">
                        <a:alpha val="70000"/>
                      </a:schemeClr>
                    </a:gs>
                    <a:gs pos="100000">
                      <a:schemeClr val="accent1">
                        <a:alpha val="70000"/>
                      </a:schemeClr>
                    </a:gs>
                  </a:gsLst>
                  <a:lin ang="0" scaled="1"/>
                  <a:tileRect/>
                </a:gradFill>
              </a:rPr>
              <a:t>Derin Öğrenme Uygulamaları- Görüntü İşleme Temelleri</a:t>
            </a:r>
          </a:p>
        </p:txBody>
      </p:sp>
      <p:sp>
        <p:nvSpPr>
          <p:cNvPr id="3" name="İçerik Yer Tutucusu 2">
            <a:extLst>
              <a:ext uri="{FF2B5EF4-FFF2-40B4-BE49-F238E27FC236}">
                <a16:creationId xmlns:a16="http://schemas.microsoft.com/office/drawing/2014/main" id="{68FD8D1A-45E0-61A1-B89F-1605F91DCC65}"/>
              </a:ext>
            </a:extLst>
          </p:cNvPr>
          <p:cNvSpPr>
            <a:spLocks noGrp="1"/>
          </p:cNvSpPr>
          <p:nvPr>
            <p:ph idx="1"/>
          </p:nvPr>
        </p:nvSpPr>
        <p:spPr>
          <a:xfrm>
            <a:off x="838199" y="2027209"/>
            <a:ext cx="4915620" cy="4149754"/>
          </a:xfrm>
        </p:spPr>
        <p:txBody>
          <a:bodyPr>
            <a:normAutofit/>
          </a:bodyPr>
          <a:lstStyle/>
          <a:p>
            <a:pPr algn="just">
              <a:lnSpc>
                <a:spcPct val="100000"/>
              </a:lnSpc>
            </a:pPr>
            <a:r>
              <a:rPr lang="tr-TR" sz="1400" b="1" dirty="0">
                <a:solidFill>
                  <a:schemeClr val="tx2">
                    <a:alpha val="60000"/>
                  </a:schemeClr>
                </a:solidFill>
              </a:rPr>
              <a:t>1. Parlaklık ve Kontrast Ayarlama</a:t>
            </a:r>
          </a:p>
          <a:p>
            <a:pPr algn="just">
              <a:lnSpc>
                <a:spcPct val="100000"/>
              </a:lnSpc>
            </a:pPr>
            <a:r>
              <a:rPr lang="tr-TR" sz="1400" dirty="0">
                <a:solidFill>
                  <a:schemeClr val="tx2">
                    <a:alpha val="60000"/>
                  </a:schemeClr>
                </a:solidFill>
              </a:rPr>
              <a:t>Parlaklık ve kontrast ayarlama, bir görüntünün parlaklık seviyesini ve kontrastını değiştirme işlemidir. Parlaklık, görüntünün genel aydınlık seviyesini kontrol ederken, kontrast, görüntüdeki farklı tonların belirginliğini düzenler. Bu işlem, bir görüntünün daha iyi okunabilir hale getirilmesi veya görsel etkinin artırılması için sıklıkla kullanılır.</a:t>
            </a:r>
          </a:p>
          <a:p>
            <a:pPr algn="just">
              <a:lnSpc>
                <a:spcPct val="100000"/>
              </a:lnSpc>
            </a:pPr>
            <a:r>
              <a:rPr lang="tr-TR" sz="1400" b="1" dirty="0">
                <a:solidFill>
                  <a:schemeClr val="tx2">
                    <a:alpha val="60000"/>
                  </a:schemeClr>
                </a:solidFill>
              </a:rPr>
              <a:t>2. Görüntü Filtreleme</a:t>
            </a:r>
          </a:p>
          <a:p>
            <a:pPr algn="just">
              <a:lnSpc>
                <a:spcPct val="100000"/>
              </a:lnSpc>
            </a:pPr>
            <a:r>
              <a:rPr lang="tr-TR" sz="1400" dirty="0">
                <a:solidFill>
                  <a:schemeClr val="tx2">
                    <a:alpha val="60000"/>
                  </a:schemeClr>
                </a:solidFill>
              </a:rPr>
              <a:t>Görüntü filtreleme, bir görüntüye belirli bir filtre veya çekirdek uygulayarak görüntüdeki pikselleri dönüştürme işlemidir. Bu işlem, gürültüyü azaltma, kenar algılama, bulanıklık giderme ve detayları artırma gibi birçok uygulama için kullanılır. Örneğin, bir görüntüye kenar algılama filtresi uygulanarak görüntüdeki nesnelerin sınırları belirginleştirilebilir.</a:t>
            </a:r>
          </a:p>
          <a:p>
            <a:pPr algn="just">
              <a:lnSpc>
                <a:spcPct val="100000"/>
              </a:lnSpc>
            </a:pPr>
            <a:endParaRPr lang="tr-TR" sz="1200" dirty="0">
              <a:solidFill>
                <a:schemeClr val="tx2">
                  <a:alpha val="60000"/>
                </a:schemeClr>
              </a:solidFill>
            </a:endParaRPr>
          </a:p>
        </p:txBody>
      </p:sp>
      <p:pic>
        <p:nvPicPr>
          <p:cNvPr id="4098" name="Picture 2">
            <a:extLst>
              <a:ext uri="{FF2B5EF4-FFF2-40B4-BE49-F238E27FC236}">
                <a16:creationId xmlns:a16="http://schemas.microsoft.com/office/drawing/2014/main" id="{8C279005-D95F-4FFC-B8FF-C7C072E9AD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43" r="9538" b="1"/>
          <a:stretch/>
        </p:blipFill>
        <p:spPr bwMode="auto">
          <a:xfrm>
            <a:off x="6096000" y="488577"/>
            <a:ext cx="5606425" cy="5880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57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3079">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Frame 3081">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B5F6045-50D4-F884-C356-BAD190CD47CD}"/>
              </a:ext>
            </a:extLst>
          </p:cNvPr>
          <p:cNvSpPr>
            <a:spLocks noGrp="1"/>
          </p:cNvSpPr>
          <p:nvPr>
            <p:ph type="title"/>
          </p:nvPr>
        </p:nvSpPr>
        <p:spPr>
          <a:xfrm>
            <a:off x="838199" y="857251"/>
            <a:ext cx="4581525" cy="1251467"/>
          </a:xfrm>
        </p:spPr>
        <p:txBody>
          <a:bodyPr anchor="b">
            <a:normAutofit fontScale="90000"/>
          </a:bodyPr>
          <a:lstStyle/>
          <a:p>
            <a:r>
              <a:rPr lang="tr-TR" sz="3400" dirty="0">
                <a:gradFill flip="none" rotWithShape="1">
                  <a:gsLst>
                    <a:gs pos="0">
                      <a:schemeClr val="accent5">
                        <a:alpha val="70000"/>
                      </a:schemeClr>
                    </a:gs>
                    <a:gs pos="100000">
                      <a:schemeClr val="accent1">
                        <a:alpha val="70000"/>
                      </a:schemeClr>
                    </a:gs>
                  </a:gsLst>
                  <a:lin ang="0" scaled="1"/>
                  <a:tileRect/>
                </a:gradFill>
              </a:rPr>
              <a:t>Derin Öğrenme Uygulamaları- Görüntü İşleme Temelleri</a:t>
            </a:r>
          </a:p>
        </p:txBody>
      </p:sp>
      <p:sp>
        <p:nvSpPr>
          <p:cNvPr id="3" name="İçerik Yer Tutucusu 2">
            <a:extLst>
              <a:ext uri="{FF2B5EF4-FFF2-40B4-BE49-F238E27FC236}">
                <a16:creationId xmlns:a16="http://schemas.microsoft.com/office/drawing/2014/main" id="{0159DDC5-3DFE-CDC4-3005-5D3CB531229C}"/>
              </a:ext>
            </a:extLst>
          </p:cNvPr>
          <p:cNvSpPr>
            <a:spLocks noGrp="1"/>
          </p:cNvSpPr>
          <p:nvPr>
            <p:ph idx="1"/>
          </p:nvPr>
        </p:nvSpPr>
        <p:spPr>
          <a:xfrm>
            <a:off x="838199" y="2108719"/>
            <a:ext cx="4900128" cy="4068244"/>
          </a:xfrm>
        </p:spPr>
        <p:txBody>
          <a:bodyPr>
            <a:normAutofit/>
          </a:bodyPr>
          <a:lstStyle/>
          <a:p>
            <a:pPr algn="just">
              <a:lnSpc>
                <a:spcPct val="100000"/>
              </a:lnSpc>
            </a:pPr>
            <a:r>
              <a:rPr lang="tr-TR" sz="1000" b="1" dirty="0">
                <a:solidFill>
                  <a:schemeClr val="tx2">
                    <a:alpha val="60000"/>
                  </a:schemeClr>
                </a:solidFill>
              </a:rPr>
              <a:t>3. Görüntü Bölütleme ve Ölçekleme</a:t>
            </a:r>
          </a:p>
          <a:p>
            <a:pPr algn="just">
              <a:lnSpc>
                <a:spcPct val="100000"/>
              </a:lnSpc>
            </a:pPr>
            <a:r>
              <a:rPr lang="tr-TR" sz="1000" dirty="0">
                <a:solidFill>
                  <a:schemeClr val="tx2">
                    <a:alpha val="60000"/>
                  </a:schemeClr>
                </a:solidFill>
              </a:rPr>
              <a:t>Görüntü bölütleme, bir görüntüyü daha küçük parçalara ayırma işlemidir. Bu parçalar daha sonra ayrı işlemler için kullanılabilir. Görüntü ölçekleme ise bir görüntüyü boyutunu değiştirme işlemidir. Bu işlem, görüntüyü daha küçük veya daha büyük hale getirerek farklı amaçlar için kullanılmasını sağlar. Örneğin, medikal görüntüleme uygulamalarında, büyük bir taramayı daha küçük ve yönetilebilir parçalara bölmek önemlidir.</a:t>
            </a:r>
          </a:p>
          <a:p>
            <a:pPr algn="just">
              <a:lnSpc>
                <a:spcPct val="100000"/>
              </a:lnSpc>
            </a:pPr>
            <a:r>
              <a:rPr lang="tr-TR" sz="1000" b="1" dirty="0">
                <a:solidFill>
                  <a:schemeClr val="tx2">
                    <a:alpha val="60000"/>
                  </a:schemeClr>
                </a:solidFill>
              </a:rPr>
              <a:t>4. Görüntü Döndürme</a:t>
            </a:r>
          </a:p>
          <a:p>
            <a:pPr algn="just">
              <a:lnSpc>
                <a:spcPct val="100000"/>
              </a:lnSpc>
            </a:pPr>
            <a:r>
              <a:rPr lang="tr-TR" sz="1000" dirty="0">
                <a:solidFill>
                  <a:schemeClr val="tx2">
                    <a:alpha val="60000"/>
                  </a:schemeClr>
                </a:solidFill>
              </a:rPr>
              <a:t>Görüntü döndürme, bir görüntüyü belirli bir açı etrafında döndürme işlemidir. Bu işlem, bir görüntüyü belirli bir perspektife getirmek veya farklı bir açıdan incelemek için kullanılır. Özellikle tıp görüntüleme ve otonom araçlar gibi alanlarda, görüntülerin belirli bir açıda işlenmesi önemlidir.</a:t>
            </a:r>
          </a:p>
          <a:p>
            <a:pPr algn="just">
              <a:lnSpc>
                <a:spcPct val="100000"/>
              </a:lnSpc>
            </a:pPr>
            <a:r>
              <a:rPr lang="tr-TR" sz="1000" dirty="0">
                <a:solidFill>
                  <a:schemeClr val="tx2">
                    <a:alpha val="60000"/>
                  </a:schemeClr>
                </a:solidFill>
              </a:rPr>
              <a:t>Görüntü işleme işlemleri, bir görüntünün içeriğini anlamak, geliştirmek ve daha iyi bir şekilde sunmak için kullanılan önemli araçlardır. Bu işlemler, tıp alanında hastalık teşhisi, endüstriyel uygulamalarda kalite kontrol, güvenlik kameralarında nesne tanıma ve birçok diğer alanda yaygın olarak kullanılır. Bu işlemler, bilgisayarlı görü ve yapay zeka ile birleştirildiğinde daha karmaşık ve güçlü uygulamaların temelini oluşturur. </a:t>
            </a:r>
          </a:p>
          <a:p>
            <a:pPr algn="just">
              <a:lnSpc>
                <a:spcPct val="100000"/>
              </a:lnSpc>
            </a:pPr>
            <a:endParaRPr lang="tr-TR" sz="1000" dirty="0">
              <a:solidFill>
                <a:schemeClr val="tx2">
                  <a:alpha val="60000"/>
                </a:schemeClr>
              </a:solidFill>
            </a:endParaRPr>
          </a:p>
          <a:p>
            <a:pPr algn="just">
              <a:lnSpc>
                <a:spcPct val="100000"/>
              </a:lnSpc>
            </a:pPr>
            <a:endParaRPr lang="tr-TR" sz="1000" dirty="0">
              <a:solidFill>
                <a:schemeClr val="tx2">
                  <a:alpha val="60000"/>
                </a:schemeClr>
              </a:solidFill>
            </a:endParaRPr>
          </a:p>
          <a:p>
            <a:pPr algn="just">
              <a:lnSpc>
                <a:spcPct val="100000"/>
              </a:lnSpc>
            </a:pPr>
            <a:endParaRPr lang="tr-TR" sz="1000" dirty="0">
              <a:solidFill>
                <a:schemeClr val="tx2">
                  <a:alpha val="60000"/>
                </a:schemeClr>
              </a:solidFill>
            </a:endParaRPr>
          </a:p>
          <a:p>
            <a:pPr algn="just">
              <a:lnSpc>
                <a:spcPct val="100000"/>
              </a:lnSpc>
            </a:pPr>
            <a:endParaRPr lang="tr-TR" sz="1000" dirty="0">
              <a:solidFill>
                <a:schemeClr val="tx2">
                  <a:alpha val="60000"/>
                </a:schemeClr>
              </a:solidFill>
            </a:endParaRPr>
          </a:p>
          <a:p>
            <a:pPr algn="just">
              <a:lnSpc>
                <a:spcPct val="100000"/>
              </a:lnSpc>
            </a:pPr>
            <a:endParaRPr lang="tr-TR" sz="1000" dirty="0">
              <a:solidFill>
                <a:schemeClr val="tx2">
                  <a:alpha val="60000"/>
                </a:schemeClr>
              </a:solidFill>
            </a:endParaRPr>
          </a:p>
          <a:p>
            <a:pPr algn="just">
              <a:lnSpc>
                <a:spcPct val="100000"/>
              </a:lnSpc>
            </a:pPr>
            <a:endParaRPr lang="tr-TR" sz="1000" dirty="0">
              <a:solidFill>
                <a:schemeClr val="tx2">
                  <a:alpha val="60000"/>
                </a:schemeClr>
              </a:solidFill>
            </a:endParaRPr>
          </a:p>
        </p:txBody>
      </p:sp>
      <p:pic>
        <p:nvPicPr>
          <p:cNvPr id="3075" name="Picture 3" descr="An example of the semantic image segmentation results. (a) The original...  | Download Scientific Diagram">
            <a:extLst>
              <a:ext uri="{FF2B5EF4-FFF2-40B4-BE49-F238E27FC236}">
                <a16:creationId xmlns:a16="http://schemas.microsoft.com/office/drawing/2014/main" id="{280AAD24-60F1-E4C1-ABB2-985DE19CD3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89" r="23054" b="-1"/>
          <a:stretch/>
        </p:blipFill>
        <p:spPr bwMode="auto">
          <a:xfrm>
            <a:off x="6096000" y="488577"/>
            <a:ext cx="5606425" cy="5880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47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9089ED-827F-2783-753F-438525E15367}"/>
              </a:ext>
            </a:extLst>
          </p:cNvPr>
          <p:cNvSpPr>
            <a:spLocks noGrp="1"/>
          </p:cNvSpPr>
          <p:nvPr>
            <p:ph type="title"/>
          </p:nvPr>
        </p:nvSpPr>
        <p:spPr>
          <a:xfrm>
            <a:off x="838200" y="681038"/>
            <a:ext cx="10515600" cy="1234026"/>
          </a:xfrm>
        </p:spPr>
        <p:txBody>
          <a:bodyPr>
            <a:noAutofit/>
          </a:bodyPr>
          <a:lstStyle/>
          <a:p>
            <a:r>
              <a:rPr lang="tr-TR" sz="3200" dirty="0">
                <a:gradFill flip="none" rotWithShape="1">
                  <a:gsLst>
                    <a:gs pos="0">
                      <a:schemeClr val="accent5">
                        <a:alpha val="70000"/>
                      </a:schemeClr>
                    </a:gs>
                    <a:gs pos="100000">
                      <a:schemeClr val="accent1">
                        <a:alpha val="70000"/>
                      </a:schemeClr>
                    </a:gs>
                  </a:gsLst>
                  <a:lin ang="0" scaled="1"/>
                  <a:tileRect/>
                </a:gradFill>
              </a:rPr>
              <a:t>Derin Öğrenme Uygulamaları-Dijital/Analog Görüntü İşleme</a:t>
            </a:r>
            <a:endParaRPr lang="tr-TR" sz="2800" dirty="0"/>
          </a:p>
        </p:txBody>
      </p:sp>
      <p:sp>
        <p:nvSpPr>
          <p:cNvPr id="3" name="İçerik Yer Tutucusu 2">
            <a:extLst>
              <a:ext uri="{FF2B5EF4-FFF2-40B4-BE49-F238E27FC236}">
                <a16:creationId xmlns:a16="http://schemas.microsoft.com/office/drawing/2014/main" id="{D7EF0F2A-E41B-E538-8FD8-2A11ABD6AB23}"/>
              </a:ext>
            </a:extLst>
          </p:cNvPr>
          <p:cNvSpPr>
            <a:spLocks noGrp="1"/>
          </p:cNvSpPr>
          <p:nvPr>
            <p:ph idx="1"/>
          </p:nvPr>
        </p:nvSpPr>
        <p:spPr/>
        <p:txBody>
          <a:bodyPr>
            <a:normAutofit fontScale="85000" lnSpcReduction="10000"/>
          </a:bodyPr>
          <a:lstStyle/>
          <a:p>
            <a:pPr algn="just"/>
            <a:r>
              <a:rPr lang="tr-TR" sz="1400" b="1" dirty="0"/>
              <a:t>Dijital Görüntü İşleme vs. Analog Görüntü İşleme</a:t>
            </a:r>
          </a:p>
          <a:p>
            <a:pPr algn="just"/>
            <a:r>
              <a:rPr lang="tr-TR" sz="1400" dirty="0"/>
              <a:t>Görüntü işleme, görüntüleri iyileştirmek, analiz etmek ve bilgi çıkarmak için kullanılan bir disiplindir. Görüntü işleme iki temel yaklaşımı içerir</a:t>
            </a:r>
            <a:r>
              <a:rPr lang="tr-TR" sz="1400" i="1" dirty="0"/>
              <a:t>: dijital görüntü işleme ve analog görüntü işleme</a:t>
            </a:r>
            <a:r>
              <a:rPr lang="tr-TR" sz="1400" dirty="0"/>
              <a:t>. </a:t>
            </a:r>
          </a:p>
          <a:p>
            <a:pPr algn="just"/>
            <a:r>
              <a:rPr lang="tr-TR" sz="1400" b="1" dirty="0"/>
              <a:t>1. Analog Görüntü İşleme</a:t>
            </a:r>
          </a:p>
          <a:p>
            <a:pPr algn="just"/>
            <a:r>
              <a:rPr lang="tr-TR" sz="1400" dirty="0"/>
              <a:t>Analog görüntü işleme, elektronik sinyalleri kullanarak ve analog sinyal işleme tekniklerini kullanarak görüntülerin işlenmesi ve analiz edilmesi işlemidir. Bu işlem, görüntülerin analog elektronik bileşenler, analog elektrik sinyalleri ve elektriksel devreler kullanılarak işlenmesini içerir. Analog görüntü işleme, daha eski görüntü işleme yöntemlerinden biridir ve dijital görüntü işleme teknolojisinin önce gelmiştir.</a:t>
            </a:r>
          </a:p>
          <a:p>
            <a:pPr algn="just"/>
            <a:r>
              <a:rPr lang="tr-TR" sz="1400" b="1" dirty="0"/>
              <a:t>2. Dijital Görüntü İşleme Nedir?</a:t>
            </a:r>
          </a:p>
          <a:p>
            <a:pPr algn="just"/>
            <a:r>
              <a:rPr lang="tr-TR" sz="1400" dirty="0"/>
              <a:t>Dijital görüntü işleme, bilgisayarlar ve dijital işleme teknolojileri kullanılarak görüntülerin işlenmesi işlemidir. Dijital görüntü işleme, bir görüntünün pikselleri üzerinde matematiksel işlemler yaparak parlaklık, kontrast, renk düzeltilmesi ve nesne algılama gibi işlemleri gerçekleştirir. Dijital görüntü işleme, dijital görüntüleme cihazlarından elde edilen görüntülerin işlenmesi için yaygın olarak kullanılır.</a:t>
            </a:r>
          </a:p>
          <a:p>
            <a:pPr algn="just"/>
            <a:r>
              <a:rPr lang="tr-TR" sz="1400" b="1" dirty="0"/>
              <a:t>Analog Görüntü İşleme ile Karşılaştırma</a:t>
            </a:r>
          </a:p>
          <a:p>
            <a:pPr algn="just"/>
            <a:r>
              <a:rPr lang="tr-TR" sz="1400" dirty="0"/>
              <a:t>Analog görüntü işleme, elektronik sinyallerin işlenmesi ve analog devrelerin kullanılması yoluyla gerçekleştirilir. Bu işlem, analog video kamera sistemleri ve analog televizyon yayınlarında kullanılır. Analog görüntü işleme, görüntüyü elektriksel sinyallere dönüştürerek işler ve bu sinyalleri daha sonra işler. Analog işlem, karmaşık ve sinyal bozulmalarına karşı hassas olabilir.</a:t>
            </a:r>
          </a:p>
        </p:txBody>
      </p:sp>
    </p:spTree>
    <p:extLst>
      <p:ext uri="{BB962C8B-B14F-4D97-AF65-F5344CB8AC3E}">
        <p14:creationId xmlns:p14="http://schemas.microsoft.com/office/powerpoint/2010/main" val="105337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CC0B35-F6D0-DF7C-7795-65E2DA4B029A}"/>
              </a:ext>
            </a:extLst>
          </p:cNvPr>
          <p:cNvSpPr>
            <a:spLocks noGrp="1"/>
          </p:cNvSpPr>
          <p:nvPr>
            <p:ph type="title"/>
          </p:nvPr>
        </p:nvSpPr>
        <p:spPr/>
        <p:txBody>
          <a:bodyPr>
            <a:noAutofit/>
          </a:bodyPr>
          <a:lstStyle/>
          <a:p>
            <a:r>
              <a:rPr lang="tr-TR" sz="3200" dirty="0"/>
              <a:t>Derin Öğrenme Uygulamaları-Dijital/Analog Görüntü İşleme</a:t>
            </a:r>
          </a:p>
        </p:txBody>
      </p:sp>
      <p:sp>
        <p:nvSpPr>
          <p:cNvPr id="3" name="İçerik Yer Tutucusu 2">
            <a:extLst>
              <a:ext uri="{FF2B5EF4-FFF2-40B4-BE49-F238E27FC236}">
                <a16:creationId xmlns:a16="http://schemas.microsoft.com/office/drawing/2014/main" id="{4FFA86D3-AE44-0B90-A3DF-8491269451F0}"/>
              </a:ext>
            </a:extLst>
          </p:cNvPr>
          <p:cNvSpPr>
            <a:spLocks noGrp="1"/>
          </p:cNvSpPr>
          <p:nvPr>
            <p:ph idx="1"/>
          </p:nvPr>
        </p:nvSpPr>
        <p:spPr/>
        <p:txBody>
          <a:bodyPr>
            <a:normAutofit fontScale="85000" lnSpcReduction="20000"/>
          </a:bodyPr>
          <a:lstStyle/>
          <a:p>
            <a:pPr algn="just"/>
            <a:r>
              <a:rPr lang="tr-TR" sz="1400" b="1" dirty="0"/>
              <a:t>Dijital Görüntü İşlemenin Avantajları</a:t>
            </a:r>
          </a:p>
          <a:p>
            <a:pPr marL="228600" indent="0" algn="just">
              <a:buClr>
                <a:schemeClr val="tx2">
                  <a:lumMod val="50000"/>
                  <a:lumOff val="50000"/>
                </a:schemeClr>
              </a:buClr>
              <a:buNone/>
            </a:pPr>
            <a:r>
              <a:rPr lang="tr-TR" sz="1400" dirty="0"/>
              <a:t>Dijital görüntü işleme, birçok açıdan analog görüntü işlemeye göre avantajlıdır. </a:t>
            </a:r>
          </a:p>
          <a:p>
            <a:pPr marL="742950" indent="-514350" algn="just">
              <a:buClr>
                <a:schemeClr val="tx2">
                  <a:lumMod val="50000"/>
                  <a:lumOff val="50000"/>
                </a:schemeClr>
              </a:buClr>
              <a:buFont typeface="+mj-lt"/>
              <a:buAutoNum type="arabicPeriod"/>
            </a:pPr>
            <a:r>
              <a:rPr lang="tr-TR" sz="1400" b="1" dirty="0"/>
              <a:t>Esneklik: </a:t>
            </a:r>
            <a:r>
              <a:rPr lang="tr-TR" sz="1400" dirty="0"/>
              <a:t>Dijital işlem, görüntüler üzerinde çeşitli işlemleri kolayca gerçekleştirebilme esnekliği sağlar. Parlaklık, kontrast, rengi ayarlama gibi işlemler hızla yapılabilir ve sonuçları geri almak da mümkündür.</a:t>
            </a:r>
          </a:p>
          <a:p>
            <a:pPr marL="742950" indent="-514350" algn="just">
              <a:buClr>
                <a:schemeClr val="tx2">
                  <a:lumMod val="50000"/>
                  <a:lumOff val="50000"/>
                </a:schemeClr>
              </a:buClr>
              <a:buFont typeface="+mj-lt"/>
              <a:buAutoNum type="arabicPeriod"/>
            </a:pPr>
            <a:r>
              <a:rPr lang="tr-TR" sz="1400" b="1" dirty="0"/>
              <a:t>Daha İyi Kalite: </a:t>
            </a:r>
            <a:r>
              <a:rPr lang="tr-TR" sz="1400" dirty="0"/>
              <a:t>Dijital işleme, görüntü kalitesini artırmak ve gürültüyü azaltmak için daha fazla kontrol sağlar. Görüntüler daha net ve keskin hale getirilebilir.</a:t>
            </a:r>
          </a:p>
          <a:p>
            <a:pPr marL="742950" indent="-514350" algn="just">
              <a:buClr>
                <a:schemeClr val="tx2">
                  <a:lumMod val="50000"/>
                  <a:lumOff val="50000"/>
                </a:schemeClr>
              </a:buClr>
              <a:buFont typeface="+mj-lt"/>
              <a:buAutoNum type="arabicPeriod"/>
            </a:pPr>
            <a:r>
              <a:rPr lang="tr-TR" sz="1400" b="1" dirty="0"/>
              <a:t>Dijital Veri Depolama: </a:t>
            </a:r>
            <a:r>
              <a:rPr lang="tr-TR" sz="1400" dirty="0"/>
              <a:t>Dijital görüntüler, dijital veri olarak depolandığı için daha kolay arşivlenir ve taşınır. Analog görüntülerin saklanması ve taşınması daha zordur.</a:t>
            </a:r>
          </a:p>
          <a:p>
            <a:pPr marL="742950" indent="-514350" algn="just">
              <a:buClr>
                <a:schemeClr val="tx2">
                  <a:lumMod val="50000"/>
                  <a:lumOff val="50000"/>
                </a:schemeClr>
              </a:buClr>
              <a:buFont typeface="+mj-lt"/>
              <a:buAutoNum type="arabicPeriod"/>
            </a:pPr>
            <a:r>
              <a:rPr lang="tr-TR" sz="1400" b="1" dirty="0"/>
              <a:t>Hız ve Verimlilik: </a:t>
            </a:r>
            <a:r>
              <a:rPr lang="tr-TR" sz="1400" dirty="0"/>
              <a:t>Dijital işlem, hızlı ve otomatik işlemlerle sonuçlanır. Birçok görüntü işleme algoritması, büyük veri kümesini hızla işleyebilir.</a:t>
            </a:r>
          </a:p>
          <a:p>
            <a:pPr marL="742950" indent="-514350" algn="just">
              <a:buClr>
                <a:schemeClr val="tx2">
                  <a:lumMod val="50000"/>
                  <a:lumOff val="50000"/>
                </a:schemeClr>
              </a:buClr>
              <a:buFont typeface="+mj-lt"/>
              <a:buAutoNum type="arabicPeriod"/>
            </a:pPr>
            <a:r>
              <a:rPr lang="tr-TR" sz="1400" b="1" dirty="0"/>
              <a:t>Tekrarlanabilirlik: </a:t>
            </a:r>
            <a:r>
              <a:rPr lang="tr-TR" sz="1400" dirty="0"/>
              <a:t>Dijital işlem, aynı işlemi tekrarlamak ve sonuçları aynı şekilde almak için uygundur. Bu, bilimsel araştırmalar ve tıbbi teşhisler gibi alanlarda önemlidir.</a:t>
            </a:r>
          </a:p>
          <a:p>
            <a:pPr marL="742950" indent="-514350" algn="just">
              <a:buClr>
                <a:schemeClr val="tx2">
                  <a:lumMod val="50000"/>
                  <a:lumOff val="50000"/>
                </a:schemeClr>
              </a:buClr>
              <a:buFont typeface="+mj-lt"/>
              <a:buAutoNum type="arabicPeriod"/>
            </a:pPr>
            <a:r>
              <a:rPr lang="tr-TR" sz="1400" b="1" dirty="0"/>
              <a:t>Bilgisayarla Entegrasyon: </a:t>
            </a:r>
            <a:r>
              <a:rPr lang="tr-TR" sz="1400" dirty="0"/>
              <a:t>Dijital işlem, bilgisayarlar ve yazılım aracılığıyla daha iyi entegre edilir. Bu, veri analizi ve otomasyon için daha uygun bir platform sağlar.</a:t>
            </a:r>
          </a:p>
          <a:p>
            <a:pPr marL="228600" indent="0" algn="just">
              <a:buClr>
                <a:schemeClr val="tx2">
                  <a:lumMod val="50000"/>
                  <a:lumOff val="50000"/>
                </a:schemeClr>
              </a:buClr>
              <a:buNone/>
            </a:pPr>
            <a:r>
              <a:rPr lang="tr-TR" sz="1400" dirty="0"/>
              <a:t>Bu avantajlar, görüntü kalitesinin artırılması, işlem hızının iyileştirilmesi ve daha fazla verimlilik sağlanması gibi uygulamalarda önemlidir. Günümüzde dijital görüntü işleme, tıp, endüstri, güvenlik, eğlence ve daha birçok alanda yaygın olarak kullanılmaktadır.</a:t>
            </a:r>
          </a:p>
        </p:txBody>
      </p:sp>
    </p:spTree>
    <p:extLst>
      <p:ext uri="{BB962C8B-B14F-4D97-AF65-F5344CB8AC3E}">
        <p14:creationId xmlns:p14="http://schemas.microsoft.com/office/powerpoint/2010/main" val="2604002575"/>
      </p:ext>
    </p:extLst>
  </p:cSld>
  <p:clrMapOvr>
    <a:masterClrMapping/>
  </p:clrMapOvr>
</p:sld>
</file>

<file path=ppt/theme/theme1.xml><?xml version="1.0" encoding="utf-8"?>
<a:theme xmlns:a="http://schemas.openxmlformats.org/drawingml/2006/main" name="LuminousVTI">
  <a:themeElements>
    <a:clrScheme name="AnalogousFromLightSeedRightStep">
      <a:dk1>
        <a:srgbClr val="000000"/>
      </a:dk1>
      <a:lt1>
        <a:srgbClr val="FFFFFF"/>
      </a:lt1>
      <a:dk2>
        <a:srgbClr val="412A24"/>
      </a:dk2>
      <a:lt2>
        <a:srgbClr val="E2E7E8"/>
      </a:lt2>
      <a:accent1>
        <a:srgbClr val="C1988D"/>
      </a:accent1>
      <a:accent2>
        <a:srgbClr val="B6A17C"/>
      </a:accent2>
      <a:accent3>
        <a:srgbClr val="A4A67E"/>
      </a:accent3>
      <a:accent4>
        <a:srgbClr val="91A974"/>
      </a:accent4>
      <a:accent5>
        <a:srgbClr val="86AB81"/>
      </a:accent5>
      <a:accent6>
        <a:srgbClr val="77AF88"/>
      </a:accent6>
      <a:hlink>
        <a:srgbClr val="5B8B97"/>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4113</TotalTime>
  <Words>4560</Words>
  <Application>Microsoft Office PowerPoint</Application>
  <PresentationFormat>Geniş ekran</PresentationFormat>
  <Paragraphs>248</Paragraphs>
  <Slides>37</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37</vt:i4>
      </vt:variant>
    </vt:vector>
  </HeadingPairs>
  <TitlesOfParts>
    <vt:vector size="43" baseType="lpstr">
      <vt:lpstr>Arial</vt:lpstr>
      <vt:lpstr>Avenir Next LT Pro</vt:lpstr>
      <vt:lpstr>Sabon Next LT</vt:lpstr>
      <vt:lpstr>Söhne</vt:lpstr>
      <vt:lpstr>Wingdings</vt:lpstr>
      <vt:lpstr>LuminousVTI</vt:lpstr>
      <vt:lpstr>UYGULAMALI SİNİR AĞLARI</vt:lpstr>
      <vt:lpstr>Derin Öğrenme Uygulamaları- Görüntü İşleme</vt:lpstr>
      <vt:lpstr>Derin Öğrenme Uygulamaları- Görüntü İşleme</vt:lpstr>
      <vt:lpstr>Derin Öğrenme Uygulamaları- Görüntü İşleme ve Görüntü Temelleri</vt:lpstr>
      <vt:lpstr>Derin Öğrenme Uygulamaları - Görüntü İşleme ve Görüntü Temelleri</vt:lpstr>
      <vt:lpstr>Derin Öğrenme Uygulamaları- Görüntü İşleme Temelleri</vt:lpstr>
      <vt:lpstr>Derin Öğrenme Uygulamaları- Görüntü İşleme Temelleri</vt:lpstr>
      <vt:lpstr>Derin Öğrenme Uygulamaları-Dijital/Analog Görüntü İşleme</vt:lpstr>
      <vt:lpstr>Derin Öğrenme Uygulamaları-Dijital/Analog Görüntü İşleme</vt:lpstr>
      <vt:lpstr>Derin Öğrenme - Görüntü İşleme Uygulamaları</vt:lpstr>
      <vt:lpstr>Derin Öğrenme - Görüntü İşleme Uygulamaları</vt:lpstr>
      <vt:lpstr>Derin Öğrenme - Görüntü İşleme Uygulamaları</vt:lpstr>
      <vt:lpstr>Derin Öğrenme - Görüntü İşleme Uygulamaları</vt:lpstr>
      <vt:lpstr>Derin Öğrenme - Görüntü İşleme Teknikleri</vt:lpstr>
      <vt:lpstr>Derin Öğrenme - Görüntü İşleme Teknikleri</vt:lpstr>
      <vt:lpstr>Derin Öğrenme - Görüntü İşleme Teknikleri</vt:lpstr>
      <vt:lpstr>Derin Öğrenme - Görüntü İşleme Teknikleri</vt:lpstr>
      <vt:lpstr>Derin Öğrenme - Görüntü İşleme Teknikleri</vt:lpstr>
      <vt:lpstr>Derin Öğrenme - Görüntü İşleme Teknikleri</vt:lpstr>
      <vt:lpstr>Derin Öğrenme - Görüntü İşleme Teknikleri</vt:lpstr>
      <vt:lpstr>Derin Öğrenme - Görüntü İşleme Teknikleri</vt:lpstr>
      <vt:lpstr>Derin Öğrenme - Görüntü İşleme Teknikleri</vt:lpstr>
      <vt:lpstr>Derin Öğrenme - Görüntü İşleme Teknikleri</vt:lpstr>
      <vt:lpstr>Derin Öğrenme - Görüntü İşleme Teknikleri</vt:lpstr>
      <vt:lpstr>Derin Öğrenme - Görüntü İşleme Teknikleri</vt:lpstr>
      <vt:lpstr>Derin Öğrenme - Görüntü İşleme Araçları ve Kütüphaneleri</vt:lpstr>
      <vt:lpstr>Derin Öğrenme - Görüntü İşleme Araçları ve Kütüphaneleri</vt:lpstr>
      <vt:lpstr>OPENCV ile Bir Örnek</vt:lpstr>
      <vt:lpstr>Derin Öğrenme - Görüntü İşleme Araçları ve Kütüphaneleri</vt:lpstr>
      <vt:lpstr>Derin Öğrenme - Görüntü İşleme Araçları ve Kütüphaneleri</vt:lpstr>
      <vt:lpstr>PIL (Pillow) ile Bir Örnek</vt:lpstr>
      <vt:lpstr>Derin Öğrenme- Görüntü İşleme Zorlukları </vt:lpstr>
      <vt:lpstr>Derin Öğrenme- Görüntü İşleme Zorlukları </vt:lpstr>
      <vt:lpstr>Görüntü İşlemenin Önemi ve Geleceği</vt:lpstr>
      <vt:lpstr>Görüntü İşlemenin Önemi ve Geleceği</vt:lpstr>
      <vt:lpstr>Görüntü İşlemenin Önemi ve Geleceği</vt:lpstr>
      <vt:lpstr>Sorular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UYGULAMALI SİNİR AĞLARI</dc:title>
  <dc:creator>Esra Yüzgeç</dc:creator>
  <cp:lastModifiedBy>Esra Yüzgeç</cp:lastModifiedBy>
  <cp:revision>46</cp:revision>
  <dcterms:created xsi:type="dcterms:W3CDTF">2023-09-05T10:22:59Z</dcterms:created>
  <dcterms:modified xsi:type="dcterms:W3CDTF">2023-10-28T22:58:17Z</dcterms:modified>
</cp:coreProperties>
</file>